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18.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7.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theme/theme3.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08" r:id="rId1"/>
  </p:sldMasterIdLst>
  <p:notesMasterIdLst>
    <p:notesMasterId r:id="rId20"/>
  </p:notesMasterIdLst>
  <p:handoutMasterIdLst>
    <p:handoutMasterId r:id="rId21"/>
  </p:handoutMasterIdLst>
  <p:sldIdLst>
    <p:sldId id="334" r:id="rId2"/>
    <p:sldId id="263" r:id="rId3"/>
    <p:sldId id="264" r:id="rId4"/>
    <p:sldId id="265" r:id="rId5"/>
    <p:sldId id="280" r:id="rId6"/>
    <p:sldId id="378" r:id="rId7"/>
    <p:sldId id="369" r:id="rId8"/>
    <p:sldId id="372" r:id="rId9"/>
    <p:sldId id="288" r:id="rId10"/>
    <p:sldId id="370" r:id="rId11"/>
    <p:sldId id="375" r:id="rId12"/>
    <p:sldId id="376" r:id="rId13"/>
    <p:sldId id="368" r:id="rId14"/>
    <p:sldId id="371" r:id="rId15"/>
    <p:sldId id="377" r:id="rId16"/>
    <p:sldId id="373" r:id="rId17"/>
    <p:sldId id="374" r:id="rId18"/>
    <p:sldId id="362" r:id="rId19"/>
  </p:sldIdLst>
  <p:sldSz cx="9144000" cy="6858000" type="screen4x3"/>
  <p:notesSz cx="7010400" cy="9296400"/>
  <p:custDataLst>
    <p:tags r:id="rId22"/>
  </p:custDataLst>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8F8F8"/>
    <a:srgbClr val="129A6C"/>
    <a:srgbClr val="0A9A69"/>
    <a:srgbClr val="6FCFA8"/>
    <a:srgbClr val="AEE4CE"/>
    <a:srgbClr val="2A7E5C"/>
    <a:srgbClr val="7E8598"/>
    <a:srgbClr val="359E73"/>
    <a:srgbClr val="63CB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12" autoAdjust="0"/>
    <p:restoredTop sz="83764" autoAdjust="0"/>
  </p:normalViewPr>
  <p:slideViewPr>
    <p:cSldViewPr>
      <p:cViewPr varScale="1">
        <p:scale>
          <a:sx n="34" d="100"/>
          <a:sy n="34" d="100"/>
        </p:scale>
        <p:origin x="124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6"/>
          </a:xfrm>
          <a:prstGeom prst="rect">
            <a:avLst/>
          </a:prstGeom>
        </p:spPr>
        <p:txBody>
          <a:bodyPr vert="horz" lIns="91411" tIns="45706" rIns="91411" bIns="45706" rtlCol="0"/>
          <a:lstStyle>
            <a:lvl1pPr algn="l">
              <a:defRPr sz="1200"/>
            </a:lvl1pPr>
          </a:lstStyle>
          <a:p>
            <a:endParaRPr lang="en-US" dirty="0"/>
          </a:p>
        </p:txBody>
      </p:sp>
      <p:sp>
        <p:nvSpPr>
          <p:cNvPr id="3" name="Date Placeholder 2"/>
          <p:cNvSpPr>
            <a:spLocks noGrp="1"/>
          </p:cNvSpPr>
          <p:nvPr>
            <p:ph type="dt" sz="quarter" idx="1"/>
          </p:nvPr>
        </p:nvSpPr>
        <p:spPr>
          <a:xfrm>
            <a:off x="3970339" y="1"/>
            <a:ext cx="3038475" cy="466726"/>
          </a:xfrm>
          <a:prstGeom prst="rect">
            <a:avLst/>
          </a:prstGeom>
        </p:spPr>
        <p:txBody>
          <a:bodyPr vert="horz" lIns="91411" tIns="45706" rIns="91411" bIns="45706" rtlCol="0"/>
          <a:lstStyle>
            <a:lvl1pPr algn="r">
              <a:defRPr sz="1200"/>
            </a:lvl1pPr>
          </a:lstStyle>
          <a:p>
            <a:fld id="{66ED963F-A2A6-46D7-B570-23D6D55CDDA8}" type="datetimeFigureOut">
              <a:rPr lang="en-US" smtClean="0"/>
              <a:t>11/13/2017</a:t>
            </a:fld>
            <a:endParaRPr lang="en-US" dirty="0"/>
          </a:p>
        </p:txBody>
      </p:sp>
      <p:sp>
        <p:nvSpPr>
          <p:cNvPr id="4" name="Footer Placeholder 3"/>
          <p:cNvSpPr>
            <a:spLocks noGrp="1"/>
          </p:cNvSpPr>
          <p:nvPr>
            <p:ph type="ftr" sz="quarter" idx="2"/>
          </p:nvPr>
        </p:nvSpPr>
        <p:spPr>
          <a:xfrm>
            <a:off x="1" y="8829676"/>
            <a:ext cx="3038475" cy="466726"/>
          </a:xfrm>
          <a:prstGeom prst="rect">
            <a:avLst/>
          </a:prstGeom>
        </p:spPr>
        <p:txBody>
          <a:bodyPr vert="horz" lIns="91411" tIns="45706" rIns="91411" bIns="4570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6"/>
            <a:ext cx="3038475" cy="466726"/>
          </a:xfrm>
          <a:prstGeom prst="rect">
            <a:avLst/>
          </a:prstGeom>
        </p:spPr>
        <p:txBody>
          <a:bodyPr vert="horz" lIns="91411" tIns="45706" rIns="91411" bIns="45706" rtlCol="0" anchor="b"/>
          <a:lstStyle>
            <a:lvl1pPr algn="r">
              <a:defRPr sz="1200"/>
            </a:lvl1pPr>
          </a:lstStyle>
          <a:p>
            <a:fld id="{55D8A5A9-191D-4FF2-8B28-DBF022396A65}" type="slidenum">
              <a:rPr lang="en-US" smtClean="0"/>
              <a:t>‹#›</a:t>
            </a:fld>
            <a:endParaRPr lang="en-US" dirty="0"/>
          </a:p>
        </p:txBody>
      </p:sp>
    </p:spTree>
    <p:extLst>
      <p:ext uri="{BB962C8B-B14F-4D97-AF65-F5344CB8AC3E}">
        <p14:creationId xmlns:p14="http://schemas.microsoft.com/office/powerpoint/2010/main" val="2215936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575" tIns="46289" rIns="92575" bIns="46289" rtlCol="0"/>
          <a:lstStyle>
            <a:lvl1pPr algn="l">
              <a:defRPr sz="1200">
                <a:cs typeface="+mn-cs"/>
              </a:defRPr>
            </a:lvl1pPr>
          </a:lstStyle>
          <a:p>
            <a:pPr>
              <a:defRPr/>
            </a:pPr>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575" tIns="46289" rIns="92575" bIns="46289" rtlCol="0"/>
          <a:lstStyle>
            <a:lvl1pPr algn="r">
              <a:defRPr sz="1200">
                <a:cs typeface="+mn-cs"/>
              </a:defRPr>
            </a:lvl1pPr>
          </a:lstStyle>
          <a:p>
            <a:pPr>
              <a:defRPr/>
            </a:pPr>
            <a:fld id="{E9FDA847-D94F-4977-95BA-8DB06666A2F0}" type="datetimeFigureOut">
              <a:rPr lang="en-US"/>
              <a:pPr>
                <a:defRPr/>
              </a:pPr>
              <a:t>11/13/2017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575" tIns="46289" rIns="92575" bIns="46289" rtlCol="0" anchor="ctr"/>
          <a:lstStyle/>
          <a:p>
            <a:pPr lvl="0"/>
            <a:endParaRPr lang="en-US" noProof="0" dirty="0"/>
          </a:p>
        </p:txBody>
      </p:sp>
      <p:sp>
        <p:nvSpPr>
          <p:cNvPr id="5" name="Notes Placeholder 4"/>
          <p:cNvSpPr>
            <a:spLocks noGrp="1"/>
          </p:cNvSpPr>
          <p:nvPr>
            <p:ph type="body" sz="quarter" idx="3"/>
          </p:nvPr>
        </p:nvSpPr>
        <p:spPr>
          <a:xfrm>
            <a:off x="701040" y="4415793"/>
            <a:ext cx="5608320" cy="4183380"/>
          </a:xfrm>
          <a:prstGeom prst="rect">
            <a:avLst/>
          </a:prstGeom>
        </p:spPr>
        <p:txBody>
          <a:bodyPr vert="horz" lIns="92575" tIns="46289" rIns="92575" bIns="462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6"/>
            <a:ext cx="3037840" cy="464820"/>
          </a:xfrm>
          <a:prstGeom prst="rect">
            <a:avLst/>
          </a:prstGeom>
        </p:spPr>
        <p:txBody>
          <a:bodyPr vert="horz" lIns="92575" tIns="46289" rIns="92575" bIns="46289" rtlCol="0" anchor="b"/>
          <a:lstStyle>
            <a:lvl1pPr algn="l">
              <a:defRPr sz="1200">
                <a:cs typeface="+mn-cs"/>
              </a:defRPr>
            </a:lvl1pPr>
          </a:lstStyle>
          <a:p>
            <a:pPr>
              <a:defRPr/>
            </a:pPr>
            <a:endParaRPr lang="en-US" dirty="0"/>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wrap="square" lIns="92575" tIns="46289" rIns="92575" bIns="46289" numCol="1" anchor="b" anchorCtr="0" compatLnSpc="1">
            <a:prstTxWarp prst="textNoShape">
              <a:avLst/>
            </a:prstTxWarp>
          </a:bodyPr>
          <a:lstStyle>
            <a:lvl1pPr algn="r">
              <a:defRPr sz="1200"/>
            </a:lvl1pPr>
          </a:lstStyle>
          <a:p>
            <a:fld id="{1580D93E-B6B7-4D61-856D-B336C179A80E}" type="slidenum">
              <a:rPr lang="en-US" altLang="en-US"/>
              <a:pPr/>
              <a:t>‹#›</a:t>
            </a:fld>
            <a:endParaRPr lang="en-US" altLang="en-US" dirty="0"/>
          </a:p>
        </p:txBody>
      </p:sp>
    </p:spTree>
    <p:extLst>
      <p:ext uri="{BB962C8B-B14F-4D97-AF65-F5344CB8AC3E}">
        <p14:creationId xmlns:p14="http://schemas.microsoft.com/office/powerpoint/2010/main" val="9996045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A title slide background to enhance your Microsoft PowerPoint presentations.</a:t>
            </a:r>
          </a:p>
          <a:p>
            <a:pPr eaLnBrk="1" hangingPunct="1">
              <a:spcBef>
                <a:spcPct val="0"/>
              </a:spcBef>
            </a:pPr>
            <a:endParaRPr lang="en-US" dirty="0" smtClean="0"/>
          </a:p>
          <a:p>
            <a:pPr eaLnBrk="1" hangingPunct="1">
              <a:spcBef>
                <a:spcPct val="0"/>
              </a:spcBef>
            </a:pPr>
            <a:r>
              <a:rPr lang="en-US" dirty="0" smtClean="0"/>
              <a:t>You can download  this design and over 10,000 more at www.presentationpro.com</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cs typeface="Arial" charset="0"/>
              </a:defRPr>
            </a:lvl1pPr>
            <a:lvl2pPr marL="761498" indent="-292884" eaLnBrk="0" hangingPunct="0">
              <a:defRPr sz="2400">
                <a:solidFill>
                  <a:schemeClr val="tx1"/>
                </a:solidFill>
                <a:latin typeface="Times New Roman" pitchFamily="18" charset="0"/>
                <a:cs typeface="Arial" charset="0"/>
              </a:defRPr>
            </a:lvl2pPr>
            <a:lvl3pPr marL="1171537" indent="-234307" eaLnBrk="0" hangingPunct="0">
              <a:defRPr sz="2400">
                <a:solidFill>
                  <a:schemeClr val="tx1"/>
                </a:solidFill>
                <a:latin typeface="Times New Roman" pitchFamily="18" charset="0"/>
                <a:cs typeface="Arial" charset="0"/>
              </a:defRPr>
            </a:lvl3pPr>
            <a:lvl4pPr marL="1640151" indent="-234307" eaLnBrk="0" hangingPunct="0">
              <a:defRPr sz="2400">
                <a:solidFill>
                  <a:schemeClr val="tx1"/>
                </a:solidFill>
                <a:latin typeface="Times New Roman" pitchFamily="18" charset="0"/>
                <a:cs typeface="Arial" charset="0"/>
              </a:defRPr>
            </a:lvl4pPr>
            <a:lvl5pPr marL="2108765" indent="-234307" eaLnBrk="0" hangingPunct="0">
              <a:defRPr sz="2400">
                <a:solidFill>
                  <a:schemeClr val="tx1"/>
                </a:solidFill>
                <a:latin typeface="Times New Roman" pitchFamily="18" charset="0"/>
                <a:cs typeface="Arial" charset="0"/>
              </a:defRPr>
            </a:lvl5pPr>
            <a:lvl6pPr marL="2577378" indent="-234307" eaLnBrk="0" fontAlgn="base" hangingPunct="0">
              <a:spcBef>
                <a:spcPct val="0"/>
              </a:spcBef>
              <a:spcAft>
                <a:spcPct val="0"/>
              </a:spcAft>
              <a:defRPr sz="2400">
                <a:solidFill>
                  <a:schemeClr val="tx1"/>
                </a:solidFill>
                <a:latin typeface="Times New Roman" pitchFamily="18" charset="0"/>
                <a:cs typeface="Arial" charset="0"/>
              </a:defRPr>
            </a:lvl6pPr>
            <a:lvl7pPr marL="3045992" indent="-234307" eaLnBrk="0" fontAlgn="base" hangingPunct="0">
              <a:spcBef>
                <a:spcPct val="0"/>
              </a:spcBef>
              <a:spcAft>
                <a:spcPct val="0"/>
              </a:spcAft>
              <a:defRPr sz="2400">
                <a:solidFill>
                  <a:schemeClr val="tx1"/>
                </a:solidFill>
                <a:latin typeface="Times New Roman" pitchFamily="18" charset="0"/>
                <a:cs typeface="Arial" charset="0"/>
              </a:defRPr>
            </a:lvl7pPr>
            <a:lvl8pPr marL="3514608" indent="-234307" eaLnBrk="0" fontAlgn="base" hangingPunct="0">
              <a:spcBef>
                <a:spcPct val="0"/>
              </a:spcBef>
              <a:spcAft>
                <a:spcPct val="0"/>
              </a:spcAft>
              <a:defRPr sz="2400">
                <a:solidFill>
                  <a:schemeClr val="tx1"/>
                </a:solidFill>
                <a:latin typeface="Times New Roman" pitchFamily="18" charset="0"/>
                <a:cs typeface="Arial" charset="0"/>
              </a:defRPr>
            </a:lvl8pPr>
            <a:lvl9pPr marL="3983223" indent="-234307"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fld id="{441FAA35-3E2B-4B48-9E9D-A8A6A863BF69}" type="slidenum">
              <a:rPr lang="en-US" sz="1200"/>
              <a:pPr eaLnBrk="1" hangingPunct="1"/>
              <a:t>1</a:t>
            </a:fld>
            <a:endParaRPr lang="en-US" sz="1200" dirty="0"/>
          </a:p>
        </p:txBody>
      </p:sp>
    </p:spTree>
    <p:extLst>
      <p:ext uri="{BB962C8B-B14F-4D97-AF65-F5344CB8AC3E}">
        <p14:creationId xmlns:p14="http://schemas.microsoft.com/office/powerpoint/2010/main" val="1474171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bridge was scheduled for major repairs or replacement within 3 years of accident, then it would not qualify to use emergency funds  </a:t>
            </a:r>
            <a:endParaRPr lang="en-US" dirty="0"/>
          </a:p>
        </p:txBody>
      </p:sp>
      <p:sp>
        <p:nvSpPr>
          <p:cNvPr id="4" name="Slide Number Placeholder 3"/>
          <p:cNvSpPr>
            <a:spLocks noGrp="1"/>
          </p:cNvSpPr>
          <p:nvPr>
            <p:ph type="sldNum" sz="quarter" idx="10"/>
          </p:nvPr>
        </p:nvSpPr>
        <p:spPr/>
        <p:txBody>
          <a:bodyPr/>
          <a:lstStyle/>
          <a:p>
            <a:pPr>
              <a:defRPr/>
            </a:pPr>
            <a:fld id="{98F12860-1F92-4DC8-AF74-604AC45CD81B}" type="slidenum">
              <a:rPr lang="en-US" smtClean="0"/>
              <a:pPr>
                <a:defRPr/>
              </a:pPr>
              <a:t>10</a:t>
            </a:fld>
            <a:endParaRPr lang="en-US" dirty="0"/>
          </a:p>
        </p:txBody>
      </p:sp>
    </p:spTree>
    <p:extLst>
      <p:ext uri="{BB962C8B-B14F-4D97-AF65-F5344CB8AC3E}">
        <p14:creationId xmlns:p14="http://schemas.microsoft.com/office/powerpoint/2010/main" val="1017511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Estimated completion date is important , this gives me a date to use to follow up with district and see if finished or how close it is to being done.  </a:t>
            </a:r>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11</a:t>
            </a:fld>
            <a:endParaRPr lang="en-US" altLang="en-US" dirty="0"/>
          </a:p>
        </p:txBody>
      </p:sp>
    </p:spTree>
    <p:extLst>
      <p:ext uri="{BB962C8B-B14F-4D97-AF65-F5344CB8AC3E}">
        <p14:creationId xmlns:p14="http://schemas.microsoft.com/office/powerpoint/2010/main" val="21170374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 to do because of the increased usage of the program. There isn’t always additional money available, always check with CO to see if approved amount can be increased! </a:t>
            </a:r>
            <a:endParaRPr lang="en-US" dirty="0"/>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12</a:t>
            </a:fld>
            <a:endParaRPr lang="en-US" altLang="en-US" dirty="0"/>
          </a:p>
        </p:txBody>
      </p:sp>
    </p:spTree>
    <p:extLst>
      <p:ext uri="{BB962C8B-B14F-4D97-AF65-F5344CB8AC3E}">
        <p14:creationId xmlns:p14="http://schemas.microsoft.com/office/powerpoint/2010/main" val="3883228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13</a:t>
            </a:fld>
            <a:endParaRPr lang="en-US" altLang="en-US" dirty="0"/>
          </a:p>
        </p:txBody>
      </p:sp>
    </p:spTree>
    <p:extLst>
      <p:ext uri="{BB962C8B-B14F-4D97-AF65-F5344CB8AC3E}">
        <p14:creationId xmlns:p14="http://schemas.microsoft.com/office/powerpoint/2010/main" val="3466005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will always provide a Bridge Damage Checklist, this needs completed and signed by district. A labor calculation spreadsheet for ODOT labor costs and a summary of the process to refer to when/if needed.  These are also available on the web, Finance, Accounts Receivable</a:t>
            </a:r>
          </a:p>
          <a:p>
            <a:endParaRPr lang="en-US" dirty="0" smtClean="0"/>
          </a:p>
          <a:p>
            <a:r>
              <a:rPr lang="en-US" dirty="0" smtClean="0"/>
              <a:t>Important to get to me as soon as possible after project is complete. Billing months after work is done causes questions and push back from insurance company.  </a:t>
            </a:r>
          </a:p>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98F12860-1F92-4DC8-AF74-604AC45CD81B}" type="slidenum">
              <a:rPr lang="en-US" smtClean="0"/>
              <a:pPr>
                <a:defRPr/>
              </a:pPr>
              <a:t>14</a:t>
            </a:fld>
            <a:endParaRPr lang="en-US" dirty="0"/>
          </a:p>
        </p:txBody>
      </p:sp>
    </p:spTree>
    <p:extLst>
      <p:ext uri="{BB962C8B-B14F-4D97-AF65-F5344CB8AC3E}">
        <p14:creationId xmlns:p14="http://schemas.microsoft.com/office/powerpoint/2010/main" val="1968524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when the repairs are non 4SR7, districts will bill, very rarely are there non 4SR7 hits </a:t>
            </a:r>
          </a:p>
          <a:p>
            <a:r>
              <a:rPr lang="en-US" dirty="0" smtClean="0"/>
              <a:t>Follow all of the previous steps, but all the billing docs go to district accounting office to invoice in ARS instead of to CO</a:t>
            </a:r>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15</a:t>
            </a:fld>
            <a:endParaRPr lang="en-US" altLang="en-US" dirty="0"/>
          </a:p>
        </p:txBody>
      </p:sp>
    </p:spTree>
    <p:extLst>
      <p:ext uri="{BB962C8B-B14F-4D97-AF65-F5344CB8AC3E}">
        <p14:creationId xmlns:p14="http://schemas.microsoft.com/office/powerpoint/2010/main" val="4079570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16</a:t>
            </a:fld>
            <a:endParaRPr lang="en-US" altLang="en-US" dirty="0"/>
          </a:p>
        </p:txBody>
      </p:sp>
    </p:spTree>
    <p:extLst>
      <p:ext uri="{BB962C8B-B14F-4D97-AF65-F5344CB8AC3E}">
        <p14:creationId xmlns:p14="http://schemas.microsoft.com/office/powerpoint/2010/main" val="41104498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three have been invoiced, last two are still work in progress </a:t>
            </a:r>
            <a:endParaRPr lang="en-US" dirty="0"/>
          </a:p>
        </p:txBody>
      </p:sp>
      <p:sp>
        <p:nvSpPr>
          <p:cNvPr id="4" name="Slide Number Placeholder 3"/>
          <p:cNvSpPr>
            <a:spLocks noGrp="1"/>
          </p:cNvSpPr>
          <p:nvPr>
            <p:ph type="sldNum" sz="quarter" idx="10"/>
          </p:nvPr>
        </p:nvSpPr>
        <p:spPr/>
        <p:txBody>
          <a:bodyPr/>
          <a:lstStyle/>
          <a:p>
            <a:pPr>
              <a:defRPr/>
            </a:pPr>
            <a:fld id="{98F12860-1F92-4DC8-AF74-604AC45CD81B}" type="slidenum">
              <a:rPr lang="en-US" smtClean="0"/>
              <a:pPr>
                <a:defRPr/>
              </a:pPr>
              <a:t>17</a:t>
            </a:fld>
            <a:endParaRPr lang="en-US" dirty="0"/>
          </a:p>
        </p:txBody>
      </p:sp>
    </p:spTree>
    <p:extLst>
      <p:ext uri="{BB962C8B-B14F-4D97-AF65-F5344CB8AC3E}">
        <p14:creationId xmlns:p14="http://schemas.microsoft.com/office/powerpoint/2010/main" val="35879365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 questions on something not covered? Ideas for improvement? What do you feel works with current process?  </a:t>
            </a:r>
            <a:endParaRPr lang="en-US" dirty="0"/>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18</a:t>
            </a:fld>
            <a:endParaRPr lang="en-US" altLang="en-US" dirty="0"/>
          </a:p>
        </p:txBody>
      </p:sp>
    </p:spTree>
    <p:extLst>
      <p:ext uri="{BB962C8B-B14F-4D97-AF65-F5344CB8AC3E}">
        <p14:creationId xmlns:p14="http://schemas.microsoft.com/office/powerpoint/2010/main" val="1482371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2</a:t>
            </a:fld>
            <a:endParaRPr lang="en-US" altLang="en-US" dirty="0"/>
          </a:p>
        </p:txBody>
      </p:sp>
    </p:spTree>
    <p:extLst>
      <p:ext uri="{BB962C8B-B14F-4D97-AF65-F5344CB8AC3E}">
        <p14:creationId xmlns:p14="http://schemas.microsoft.com/office/powerpoint/2010/main" val="1002448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3</a:t>
            </a:fld>
            <a:endParaRPr lang="en-US" altLang="en-US" dirty="0"/>
          </a:p>
        </p:txBody>
      </p:sp>
    </p:spTree>
    <p:extLst>
      <p:ext uri="{BB962C8B-B14F-4D97-AF65-F5344CB8AC3E}">
        <p14:creationId xmlns:p14="http://schemas.microsoft.com/office/powerpoint/2010/main" val="2301388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Revenue received from AG collections is applied to the SAC, paid costs from bridge invoices </a:t>
            </a:r>
          </a:p>
          <a:p>
            <a:r>
              <a:rPr lang="en-US" dirty="0" smtClean="0"/>
              <a:t>Currently 5 open 4SR7 invoices, 1 non emergency  </a:t>
            </a:r>
          </a:p>
          <a:p>
            <a:r>
              <a:rPr lang="en-US" dirty="0" smtClean="0"/>
              <a:t>6-FY18 approved and pending-work in progress. 4 FY17 approved and pending. 1 non 4SR7 pending. </a:t>
            </a:r>
          </a:p>
          <a:p>
            <a:r>
              <a:rPr lang="en-US" dirty="0" smtClean="0"/>
              <a:t>FY17- $2M approved in usage</a:t>
            </a:r>
          </a:p>
          <a:p>
            <a:r>
              <a:rPr lang="en-US" dirty="0" smtClean="0"/>
              <a:t>FY18-Already at $1M (10-17-17) approved usage  </a:t>
            </a:r>
            <a:endParaRPr lang="en-US" dirty="0"/>
          </a:p>
        </p:txBody>
      </p:sp>
      <p:sp>
        <p:nvSpPr>
          <p:cNvPr id="4" name="Slide Number Placeholder 3"/>
          <p:cNvSpPr>
            <a:spLocks noGrp="1"/>
          </p:cNvSpPr>
          <p:nvPr>
            <p:ph type="sldNum" sz="quarter" idx="10"/>
          </p:nvPr>
        </p:nvSpPr>
        <p:spPr/>
        <p:txBody>
          <a:bodyPr/>
          <a:lstStyle/>
          <a:p>
            <a:pPr>
              <a:defRPr/>
            </a:pPr>
            <a:fld id="{98F12860-1F92-4DC8-AF74-604AC45CD81B}" type="slidenum">
              <a:rPr lang="en-US" smtClean="0"/>
              <a:pPr>
                <a:defRPr/>
              </a:pPr>
              <a:t>4</a:t>
            </a:fld>
            <a:endParaRPr lang="en-US" dirty="0"/>
          </a:p>
        </p:txBody>
      </p:sp>
    </p:spTree>
    <p:extLst>
      <p:ext uri="{BB962C8B-B14F-4D97-AF65-F5344CB8AC3E}">
        <p14:creationId xmlns:p14="http://schemas.microsoft.com/office/powerpoint/2010/main" val="1995342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5</a:t>
            </a:fld>
            <a:endParaRPr lang="en-US" altLang="en-US" dirty="0"/>
          </a:p>
        </p:txBody>
      </p:sp>
    </p:spTree>
    <p:extLst>
      <p:ext uri="{BB962C8B-B14F-4D97-AF65-F5344CB8AC3E}">
        <p14:creationId xmlns:p14="http://schemas.microsoft.com/office/powerpoint/2010/main" val="3945954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in house costs such as plan design or inspection costs </a:t>
            </a:r>
          </a:p>
          <a:p>
            <a:r>
              <a:rPr lang="en-US" dirty="0" smtClean="0"/>
              <a:t>Need to complete work within specified time frame due to limited funds, CO needs to invoice and attempt to recover costs to replenish SAC in a timely manner </a:t>
            </a:r>
          </a:p>
          <a:p>
            <a:r>
              <a:rPr lang="en-US" dirty="0" smtClean="0"/>
              <a:t>Also, if it is an emergency, repairs will be done as soon as possible to bring the bridge back to its original condition for safety purposes   </a:t>
            </a:r>
          </a:p>
          <a:p>
            <a:r>
              <a:rPr lang="en-US" dirty="0" smtClean="0"/>
              <a:t>Unique circumstances will be evaluated on a case by case basis for extensions </a:t>
            </a:r>
            <a:endParaRPr lang="en-US" dirty="0"/>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6</a:t>
            </a:fld>
            <a:endParaRPr lang="en-US" altLang="en-US" dirty="0"/>
          </a:p>
        </p:txBody>
      </p:sp>
    </p:spTree>
    <p:extLst>
      <p:ext uri="{BB962C8B-B14F-4D97-AF65-F5344CB8AC3E}">
        <p14:creationId xmlns:p14="http://schemas.microsoft.com/office/powerpoint/2010/main" val="1961717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7</a:t>
            </a:fld>
            <a:endParaRPr lang="en-US" altLang="en-US" dirty="0"/>
          </a:p>
        </p:txBody>
      </p:sp>
    </p:spTree>
    <p:extLst>
      <p:ext uri="{BB962C8B-B14F-4D97-AF65-F5344CB8AC3E}">
        <p14:creationId xmlns:p14="http://schemas.microsoft.com/office/powerpoint/2010/main" val="2877172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be sure to email everyone-even if no 4SR7 funds are being requested. </a:t>
            </a:r>
          </a:p>
          <a:p>
            <a:r>
              <a:rPr lang="en-US" dirty="0" smtClean="0"/>
              <a:t>This is to keep CO Finance aware of what is going on for potential phone calls and emails from the insurance companies, drivers, or companies even Chief Legal asking about it.  </a:t>
            </a:r>
            <a:endParaRPr lang="en-US" dirty="0"/>
          </a:p>
        </p:txBody>
      </p:sp>
      <p:sp>
        <p:nvSpPr>
          <p:cNvPr id="4" name="Slide Number Placeholder 3"/>
          <p:cNvSpPr>
            <a:spLocks noGrp="1"/>
          </p:cNvSpPr>
          <p:nvPr>
            <p:ph type="sldNum" sz="quarter" idx="10"/>
          </p:nvPr>
        </p:nvSpPr>
        <p:spPr/>
        <p:txBody>
          <a:bodyPr/>
          <a:lstStyle/>
          <a:p>
            <a:pPr>
              <a:defRPr/>
            </a:pPr>
            <a:fld id="{98F12860-1F92-4DC8-AF74-604AC45CD81B}" type="slidenum">
              <a:rPr lang="en-US" smtClean="0"/>
              <a:pPr>
                <a:defRPr/>
              </a:pPr>
              <a:t>8</a:t>
            </a:fld>
            <a:endParaRPr lang="en-US" dirty="0"/>
          </a:p>
        </p:txBody>
      </p:sp>
    </p:spTree>
    <p:extLst>
      <p:ext uri="{BB962C8B-B14F-4D97-AF65-F5344CB8AC3E}">
        <p14:creationId xmlns:p14="http://schemas.microsoft.com/office/powerpoint/2010/main" val="264144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0D93E-B6B7-4D61-856D-B336C179A80E}" type="slidenum">
              <a:rPr lang="en-US" altLang="en-US" smtClean="0"/>
              <a:pPr/>
              <a:t>9</a:t>
            </a:fld>
            <a:endParaRPr lang="en-US" altLang="en-US" dirty="0"/>
          </a:p>
        </p:txBody>
      </p:sp>
    </p:spTree>
    <p:extLst>
      <p:ext uri="{BB962C8B-B14F-4D97-AF65-F5344CB8AC3E}">
        <p14:creationId xmlns:p14="http://schemas.microsoft.com/office/powerpoint/2010/main" val="26307628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7"/>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228600" y="2514600"/>
            <a:ext cx="8686800" cy="914400"/>
          </a:xfrm>
        </p:spPr>
        <p:txBody>
          <a:bodyPr/>
          <a:lstStyle>
            <a:lvl1pPr algn="ctr">
              <a:defRPr>
                <a:solidFill>
                  <a:schemeClr val="tx2"/>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228600" y="3505200"/>
            <a:ext cx="8686800" cy="838200"/>
          </a:xfrm>
        </p:spPr>
        <p:txBody>
          <a:bodyPr anchor="ctr"/>
          <a:lstStyle>
            <a:lvl1pPr marL="0" indent="0" algn="ctr">
              <a:buFontTx/>
              <a:buNone/>
              <a:defRPr>
                <a:solidFill>
                  <a:schemeClr val="tx2"/>
                </a:solidFill>
              </a:defRPr>
            </a:lvl1pPr>
          </a:lstStyle>
          <a:p>
            <a:r>
              <a:rPr lang="en-US" smtClean="0"/>
              <a:t>Click to edit Master subtitle style</a:t>
            </a:r>
            <a:endParaRPr lang="en-US"/>
          </a:p>
        </p:txBody>
      </p:sp>
      <p:sp>
        <p:nvSpPr>
          <p:cNvPr id="5" name="Rectangle 45"/>
          <p:cNvSpPr>
            <a:spLocks noGrp="1" noChangeArrowheads="1"/>
          </p:cNvSpPr>
          <p:nvPr>
            <p:ph type="dt" sz="half" idx="10"/>
          </p:nvPr>
        </p:nvSpPr>
        <p:spPr/>
        <p:txBody>
          <a:bodyPr/>
          <a:lstStyle>
            <a:lvl1pPr>
              <a:defRPr/>
            </a:lvl1pPr>
          </a:lstStyle>
          <a:p>
            <a:pPr>
              <a:defRPr/>
            </a:pPr>
            <a:endParaRPr lang="en-US" dirty="0"/>
          </a:p>
        </p:txBody>
      </p:sp>
      <p:sp>
        <p:nvSpPr>
          <p:cNvPr id="7" name="Rectangle 47"/>
          <p:cNvSpPr>
            <a:spLocks noGrp="1" noChangeArrowheads="1"/>
          </p:cNvSpPr>
          <p:nvPr>
            <p:ph type="sldNum" sz="quarter" idx="12"/>
          </p:nvPr>
        </p:nvSpPr>
        <p:spPr/>
        <p:txBody>
          <a:bodyPr/>
          <a:lstStyle>
            <a:lvl1pPr>
              <a:defRPr/>
            </a:lvl1pPr>
          </a:lstStyle>
          <a:p>
            <a:fld id="{1CCF71F8-15E8-44C6-B633-219D6832A56A}" type="slidenum">
              <a:rPr lang="en-US" altLang="en-US"/>
              <a:pPr/>
              <a:t>‹#›</a:t>
            </a:fld>
            <a:endParaRPr lang="en-US" altLang="en-US" dirty="0"/>
          </a:p>
        </p:txBody>
      </p:sp>
    </p:spTree>
    <p:extLst>
      <p:ext uri="{BB962C8B-B14F-4D97-AF65-F5344CB8AC3E}">
        <p14:creationId xmlns:p14="http://schemas.microsoft.com/office/powerpoint/2010/main" val="270395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vl1pPr>
          </a:lstStyle>
          <a:p>
            <a:fld id="{F2543480-BE52-4BCB-AC89-7B1F44B08375}" type="slidenum">
              <a:rPr lang="en-US" altLang="en-US"/>
              <a:pPr/>
              <a:t>‹#›</a:t>
            </a:fld>
            <a:endParaRPr lang="en-US" altLang="en-US" dirty="0"/>
          </a:p>
        </p:txBody>
      </p:sp>
    </p:spTree>
    <p:extLst>
      <p:ext uri="{BB962C8B-B14F-4D97-AF65-F5344CB8AC3E}">
        <p14:creationId xmlns:p14="http://schemas.microsoft.com/office/powerpoint/2010/main" val="143933929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28600"/>
            <a:ext cx="21717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28600"/>
            <a:ext cx="63627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vl1pPr>
          </a:lstStyle>
          <a:p>
            <a:fld id="{C3BA3A1C-24F5-410C-A76E-83BDBF6503F2}" type="slidenum">
              <a:rPr lang="en-US" altLang="en-US"/>
              <a:pPr/>
              <a:t>‹#›</a:t>
            </a:fld>
            <a:endParaRPr lang="en-US" altLang="en-US" dirty="0"/>
          </a:p>
        </p:txBody>
      </p:sp>
    </p:spTree>
    <p:extLst>
      <p:ext uri="{BB962C8B-B14F-4D97-AF65-F5344CB8AC3E}">
        <p14:creationId xmlns:p14="http://schemas.microsoft.com/office/powerpoint/2010/main" val="292393198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4582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dirty="0" smtClean="0"/>
              <a:t>Click to edit Master title style</a:t>
            </a:r>
            <a:endParaRPr lang="en-US" dirty="0"/>
          </a:p>
        </p:txBody>
      </p:sp>
      <p:sp>
        <p:nvSpPr>
          <p:cNvPr id="7" name="Footer Placeholder 4"/>
          <p:cNvSpPr>
            <a:spLocks noGrp="1"/>
          </p:cNvSpPr>
          <p:nvPr>
            <p:ph type="ftr" sz="quarter" idx="11"/>
          </p:nvPr>
        </p:nvSpPr>
        <p:spPr>
          <a:xfrm>
            <a:off x="3124200" y="6492875"/>
            <a:ext cx="2895600" cy="365125"/>
          </a:xfrm>
          <a:prstGeom prst="rect">
            <a:avLst/>
          </a:prstGeom>
        </p:spPr>
        <p:txBody>
          <a:bodyPr/>
          <a:lstStyle>
            <a:lvl1pPr>
              <a:defRPr dirty="0"/>
            </a:lvl1pPr>
          </a:lstStyle>
          <a:p>
            <a:pPr>
              <a:defRPr/>
            </a:pPr>
            <a:endParaRPr lang="en-US" dirty="0"/>
          </a:p>
        </p:txBody>
      </p:sp>
    </p:spTree>
    <p:extLst>
      <p:ext uri="{BB962C8B-B14F-4D97-AF65-F5344CB8AC3E}">
        <p14:creationId xmlns:p14="http://schemas.microsoft.com/office/powerpoint/2010/main" val="17912562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rtl="0" fontAlgn="base">
              <a:spcBef>
                <a:spcPct val="0"/>
              </a:spcBef>
              <a:spcAft>
                <a:spcPct val="0"/>
              </a:spcAft>
              <a:defRPr lang="en-US" sz="4050" b="1" dirty="0">
                <a:solidFill>
                  <a:srgbClr val="FFFFFF"/>
                </a:solidFill>
                <a:effectLst>
                  <a:outerShdw blurRad="38100" dist="38100" dir="2700000" algn="tl">
                    <a:srgbClr val="000000">
                      <a:alpha val="43137"/>
                    </a:srgbClr>
                  </a:outerShdw>
                </a:effectLst>
                <a:latin typeface="+mn-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b="1">
                <a:latin typeface="+mn-lt"/>
              </a:defRPr>
            </a:lvl1pPr>
          </a:lstStyle>
          <a:p>
            <a:fld id="{C43098D7-2ABF-442B-9EB0-D681DD973F89}" type="slidenum">
              <a:rPr lang="en-US" altLang="en-US" smtClean="0"/>
              <a:pPr/>
              <a:t>‹#›</a:t>
            </a:fld>
            <a:endParaRPr lang="en-US" altLang="en-US" dirty="0"/>
          </a:p>
        </p:txBody>
      </p:sp>
    </p:spTree>
    <p:extLst>
      <p:ext uri="{BB962C8B-B14F-4D97-AF65-F5344CB8AC3E}">
        <p14:creationId xmlns:p14="http://schemas.microsoft.com/office/powerpoint/2010/main" val="33239415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mn-lt"/>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mn-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atin typeface="+mn-lt"/>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atin typeface="+mn-lt"/>
              </a:defRPr>
            </a:lvl1pPr>
          </a:lstStyle>
          <a:p>
            <a:fld id="{1CBB0B19-AFF8-48F8-9F7D-CFC3ECBB814F}" type="slidenum">
              <a:rPr lang="en-US" altLang="en-US" smtClean="0"/>
              <a:pPr/>
              <a:t>‹#›</a:t>
            </a:fld>
            <a:endParaRPr lang="en-US" altLang="en-US" dirty="0"/>
          </a:p>
        </p:txBody>
      </p:sp>
    </p:spTree>
    <p:extLst>
      <p:ext uri="{BB962C8B-B14F-4D97-AF65-F5344CB8AC3E}">
        <p14:creationId xmlns:p14="http://schemas.microsoft.com/office/powerpoint/2010/main" val="33361051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atin typeface="+mn-l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228600" y="1371600"/>
            <a:ext cx="4257675"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371600"/>
            <a:ext cx="4259263"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dirty="0"/>
          </a:p>
        </p:txBody>
      </p:sp>
      <p:sp>
        <p:nvSpPr>
          <p:cNvPr id="7" name="Rectangle 42"/>
          <p:cNvSpPr>
            <a:spLocks noGrp="1" noChangeArrowheads="1"/>
          </p:cNvSpPr>
          <p:nvPr>
            <p:ph type="sldNum" sz="quarter" idx="12"/>
          </p:nvPr>
        </p:nvSpPr>
        <p:spPr>
          <a:ln/>
        </p:spPr>
        <p:txBody>
          <a:bodyPr/>
          <a:lstStyle>
            <a:lvl1pPr>
              <a:defRPr b="1">
                <a:latin typeface="+mn-lt"/>
              </a:defRPr>
            </a:lvl1pPr>
          </a:lstStyle>
          <a:p>
            <a:fld id="{1BC0ABCB-3C73-4EF3-A87A-D77EFC1EEACD}" type="slidenum">
              <a:rPr lang="en-US" altLang="en-US" smtClean="0"/>
              <a:pPr/>
              <a:t>‹#›</a:t>
            </a:fld>
            <a:endParaRPr lang="en-US" altLang="en-US" dirty="0"/>
          </a:p>
        </p:txBody>
      </p:sp>
    </p:spTree>
    <p:extLst>
      <p:ext uri="{BB962C8B-B14F-4D97-AF65-F5344CB8AC3E}">
        <p14:creationId xmlns:p14="http://schemas.microsoft.com/office/powerpoint/2010/main" val="16664060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3763"/>
          </a:xfrm>
        </p:spPr>
        <p:txBody>
          <a:bodyPr/>
          <a:lstStyle>
            <a:lvl1pPr algn="ctr">
              <a:defRPr lang="en-US" sz="3600" b="1" dirty="0" smtClean="0">
                <a:solidFill>
                  <a:srgbClr val="FFFFFF"/>
                </a:solidFill>
                <a:latin typeface="+mn-lt"/>
                <a:ea typeface="+mj-ea"/>
                <a:cs typeface="+mj-cs"/>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endParaRPr lang="en-US" dirty="0"/>
          </a:p>
        </p:txBody>
      </p:sp>
      <p:sp>
        <p:nvSpPr>
          <p:cNvPr id="9" name="Rectangle 42"/>
          <p:cNvSpPr>
            <a:spLocks noGrp="1" noChangeArrowheads="1"/>
          </p:cNvSpPr>
          <p:nvPr>
            <p:ph type="sldNum" sz="quarter" idx="12"/>
          </p:nvPr>
        </p:nvSpPr>
        <p:spPr>
          <a:ln/>
        </p:spPr>
        <p:txBody>
          <a:bodyPr/>
          <a:lstStyle>
            <a:lvl1pPr>
              <a:defRPr/>
            </a:lvl1pPr>
          </a:lstStyle>
          <a:p>
            <a:fld id="{BDCAED38-03D5-42B5-9B64-D2E68B382AE3}" type="slidenum">
              <a:rPr lang="en-US" altLang="en-US"/>
              <a:pPr/>
              <a:t>‹#›</a:t>
            </a:fld>
            <a:endParaRPr lang="en-US" altLang="en-US" dirty="0"/>
          </a:p>
        </p:txBody>
      </p:sp>
    </p:spTree>
    <p:extLst>
      <p:ext uri="{BB962C8B-B14F-4D97-AF65-F5344CB8AC3E}">
        <p14:creationId xmlns:p14="http://schemas.microsoft.com/office/powerpoint/2010/main" val="32419173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atin typeface="+mn-lt"/>
              </a:defRPr>
            </a:lvl1pPr>
          </a:lstStyle>
          <a:p>
            <a:r>
              <a:rPr lang="en-US" dirty="0" smtClean="0"/>
              <a:t>Click to edit Master title style</a:t>
            </a:r>
            <a:endParaRPr lang="en-US" dirty="0"/>
          </a:p>
        </p:txBody>
      </p:sp>
      <p:sp>
        <p:nvSpPr>
          <p:cNvPr id="3" name="Rectangle 40"/>
          <p:cNvSpPr>
            <a:spLocks noGrp="1" noChangeArrowheads="1"/>
          </p:cNvSpPr>
          <p:nvPr>
            <p:ph type="dt" sz="half" idx="10"/>
          </p:nvPr>
        </p:nvSpPr>
        <p:spPr>
          <a:ln/>
        </p:spPr>
        <p:txBody>
          <a:bodyPr/>
          <a:lstStyle>
            <a:lvl1pPr>
              <a:defRPr/>
            </a:lvl1pPr>
          </a:lstStyle>
          <a:p>
            <a:pPr>
              <a:defRPr/>
            </a:pPr>
            <a:endParaRPr lang="en-US" dirty="0"/>
          </a:p>
        </p:txBody>
      </p:sp>
      <p:sp>
        <p:nvSpPr>
          <p:cNvPr id="4" name="Rectangle 41"/>
          <p:cNvSpPr>
            <a:spLocks noGrp="1" noChangeArrowheads="1"/>
          </p:cNvSpPr>
          <p:nvPr>
            <p:ph type="ftr" sz="quarter" idx="11"/>
          </p:nvPr>
        </p:nvSpPr>
        <p:spPr>
          <a:xfrm>
            <a:off x="3124200" y="6492875"/>
            <a:ext cx="2895600" cy="365125"/>
          </a:xfrm>
          <a:prstGeom prst="rect">
            <a:avLst/>
          </a:prstGeom>
          <a:ln/>
        </p:spPr>
        <p:txBody>
          <a:bodyPr/>
          <a:lstStyle>
            <a:lvl1pPr>
              <a:defRPr/>
            </a:lvl1pPr>
          </a:lstStyle>
          <a:p>
            <a:pPr>
              <a:defRPr/>
            </a:pPr>
            <a:endParaRPr lang="en-US" dirty="0"/>
          </a:p>
        </p:txBody>
      </p:sp>
      <p:sp>
        <p:nvSpPr>
          <p:cNvPr id="5" name="Rectangle 42"/>
          <p:cNvSpPr>
            <a:spLocks noGrp="1" noChangeArrowheads="1"/>
          </p:cNvSpPr>
          <p:nvPr>
            <p:ph type="sldNum" sz="quarter" idx="12"/>
          </p:nvPr>
        </p:nvSpPr>
        <p:spPr>
          <a:ln/>
        </p:spPr>
        <p:txBody>
          <a:bodyPr/>
          <a:lstStyle>
            <a:lvl1pPr>
              <a:defRPr b="1">
                <a:latin typeface="+mn-lt"/>
              </a:defRPr>
            </a:lvl1pPr>
          </a:lstStyle>
          <a:p>
            <a:fld id="{F30CD5FA-A16F-4060-99E4-4D7F864064CD}" type="slidenum">
              <a:rPr lang="en-US" altLang="en-US" smtClean="0"/>
              <a:pPr/>
              <a:t>‹#›</a:t>
            </a:fld>
            <a:endParaRPr lang="en-US" altLang="en-US" dirty="0"/>
          </a:p>
        </p:txBody>
      </p:sp>
    </p:spTree>
    <p:extLst>
      <p:ext uri="{BB962C8B-B14F-4D97-AF65-F5344CB8AC3E}">
        <p14:creationId xmlns:p14="http://schemas.microsoft.com/office/powerpoint/2010/main" val="24179699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dirty="0"/>
          </a:p>
        </p:txBody>
      </p:sp>
      <p:sp>
        <p:nvSpPr>
          <p:cNvPr id="4" name="Rectangle 42"/>
          <p:cNvSpPr>
            <a:spLocks noGrp="1" noChangeArrowheads="1"/>
          </p:cNvSpPr>
          <p:nvPr>
            <p:ph type="sldNum" sz="quarter" idx="12"/>
          </p:nvPr>
        </p:nvSpPr>
        <p:spPr>
          <a:ln/>
        </p:spPr>
        <p:txBody>
          <a:bodyPr/>
          <a:lstStyle>
            <a:lvl1pPr>
              <a:defRPr b="1">
                <a:latin typeface="+mn-lt"/>
              </a:defRPr>
            </a:lvl1pPr>
          </a:lstStyle>
          <a:p>
            <a:fld id="{38B13215-F69E-4CFB-8A7C-92282FBEA2A3}" type="slidenum">
              <a:rPr lang="en-US" altLang="en-US" smtClean="0"/>
              <a:pPr/>
              <a:t>‹#›</a:t>
            </a:fld>
            <a:endParaRPr lang="en-US" altLang="en-US" dirty="0"/>
          </a:p>
        </p:txBody>
      </p:sp>
    </p:spTree>
    <p:extLst>
      <p:ext uri="{BB962C8B-B14F-4D97-AF65-F5344CB8AC3E}">
        <p14:creationId xmlns:p14="http://schemas.microsoft.com/office/powerpoint/2010/main" val="12489283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dirty="0"/>
          </a:p>
        </p:txBody>
      </p:sp>
      <p:sp>
        <p:nvSpPr>
          <p:cNvPr id="7" name="Rectangle 42"/>
          <p:cNvSpPr>
            <a:spLocks noGrp="1" noChangeArrowheads="1"/>
          </p:cNvSpPr>
          <p:nvPr>
            <p:ph type="sldNum" sz="quarter" idx="12"/>
          </p:nvPr>
        </p:nvSpPr>
        <p:spPr>
          <a:ln/>
        </p:spPr>
        <p:txBody>
          <a:bodyPr/>
          <a:lstStyle>
            <a:lvl1pPr>
              <a:defRPr/>
            </a:lvl1pPr>
          </a:lstStyle>
          <a:p>
            <a:fld id="{714AF837-C5C9-426D-A317-AE1BC4510E94}" type="slidenum">
              <a:rPr lang="en-US" altLang="en-US"/>
              <a:pPr/>
              <a:t>‹#›</a:t>
            </a:fld>
            <a:endParaRPr lang="en-US" altLang="en-US" dirty="0"/>
          </a:p>
        </p:txBody>
      </p:sp>
    </p:spTree>
    <p:extLst>
      <p:ext uri="{BB962C8B-B14F-4D97-AF65-F5344CB8AC3E}">
        <p14:creationId xmlns:p14="http://schemas.microsoft.com/office/powerpoint/2010/main" val="120417931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dirty="0"/>
          </a:p>
        </p:txBody>
      </p:sp>
      <p:sp>
        <p:nvSpPr>
          <p:cNvPr id="7" name="Rectangle 42"/>
          <p:cNvSpPr>
            <a:spLocks noGrp="1" noChangeArrowheads="1"/>
          </p:cNvSpPr>
          <p:nvPr>
            <p:ph type="sldNum" sz="quarter" idx="12"/>
          </p:nvPr>
        </p:nvSpPr>
        <p:spPr>
          <a:ln/>
        </p:spPr>
        <p:txBody>
          <a:bodyPr/>
          <a:lstStyle>
            <a:lvl1pPr>
              <a:defRPr/>
            </a:lvl1pPr>
          </a:lstStyle>
          <a:p>
            <a:fld id="{534D95EE-2324-4FC0-B83F-B2C83A486808}" type="slidenum">
              <a:rPr lang="en-US" altLang="en-US"/>
              <a:pPr/>
              <a:t>‹#›</a:t>
            </a:fld>
            <a:endParaRPr lang="en-US" altLang="en-US" dirty="0"/>
          </a:p>
        </p:txBody>
      </p:sp>
    </p:spTree>
    <p:extLst>
      <p:ext uri="{BB962C8B-B14F-4D97-AF65-F5344CB8AC3E}">
        <p14:creationId xmlns:p14="http://schemas.microsoft.com/office/powerpoint/2010/main" val="752465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pic>
        <p:nvPicPr>
          <p:cNvPr id="1026" name="Picture 165"/>
          <p:cNvPicPr>
            <a:picLocks noChangeAspect="1" noChangeArrowheads="1"/>
          </p:cNvPicPr>
          <p:nvPr/>
        </p:nvPicPr>
        <p:blipFill>
          <a:blip r:embed="rId14">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228600" y="228600"/>
            <a:ext cx="8686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kern="0" dirty="0" smtClean="0"/>
              <a:t>Click to edit Master title style</a:t>
            </a:r>
            <a:endParaRPr lang="en-US" kern="0" dirty="0"/>
          </a:p>
        </p:txBody>
      </p:sp>
      <p:sp>
        <p:nvSpPr>
          <p:cNvPr id="1028" name="Rectangle 3"/>
          <p:cNvSpPr>
            <a:spLocks noGrp="1" noChangeArrowheads="1"/>
          </p:cNvSpPr>
          <p:nvPr>
            <p:ph type="body" idx="1"/>
          </p:nvPr>
        </p:nvSpPr>
        <p:spPr bwMode="auto">
          <a:xfrm>
            <a:off x="228600" y="1371600"/>
            <a:ext cx="8669338"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64" name="Rectangle 40"/>
          <p:cNvSpPr>
            <a:spLocks noGrp="1" noChangeArrowheads="1"/>
          </p:cNvSpPr>
          <p:nvPr>
            <p:ph type="dt" sz="half" idx="2"/>
          </p:nvPr>
        </p:nvSpPr>
        <p:spPr bwMode="auto">
          <a:xfrm>
            <a:off x="228600" y="6492875"/>
            <a:ext cx="2133600"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cs typeface="Arial" charset="0"/>
              </a:defRPr>
            </a:lvl1pPr>
          </a:lstStyle>
          <a:p>
            <a:pPr>
              <a:defRPr/>
            </a:pPr>
            <a:endParaRPr lang="en-US" dirty="0"/>
          </a:p>
        </p:txBody>
      </p:sp>
      <p:sp>
        <p:nvSpPr>
          <p:cNvPr id="1066" name="Rectangle 42"/>
          <p:cNvSpPr>
            <a:spLocks noGrp="1" noChangeArrowheads="1"/>
          </p:cNvSpPr>
          <p:nvPr>
            <p:ph type="sldNum" sz="quarter" idx="4"/>
          </p:nvPr>
        </p:nvSpPr>
        <p:spPr bwMode="auto">
          <a:xfrm>
            <a:off x="6764338" y="6492875"/>
            <a:ext cx="2133600"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00" b="1">
                <a:solidFill>
                  <a:srgbClr val="FFFFFF"/>
                </a:solidFill>
                <a:latin typeface="+mn-lt"/>
              </a:defRPr>
            </a:lvl1pPr>
          </a:lstStyle>
          <a:p>
            <a:fld id="{2D1987AE-0FBC-4CFA-B6D0-69A8A49C12C3}"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4031"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 id="2147484033" r:id="rId12"/>
  </p:sldLayoutIdLst>
  <p:timing>
    <p:tnLst>
      <p:par>
        <p:cTn id="1" dur="indefinite" restart="never" nodeType="tmRoot"/>
      </p:par>
    </p:tnLst>
  </p:timing>
  <p:hf hdr="0" ftr="0" dt="0"/>
  <p:txStyles>
    <p:titleStyle>
      <a:lvl1pPr algn="ctr" rtl="0" fontAlgn="base">
        <a:spcBef>
          <a:spcPct val="0"/>
        </a:spcBef>
        <a:spcAft>
          <a:spcPct val="0"/>
        </a:spcAft>
        <a:defRPr lang="en-US" altLang="en-US" sz="4000" b="1" kern="0" noProof="0" dirty="0" smtClean="0">
          <a:solidFill>
            <a:srgbClr val="FFFFFF"/>
          </a:solidFill>
          <a:effectLst>
            <a:outerShdw blurRad="38100" dist="38100" dir="2700000" algn="tl">
              <a:srgbClr val="000000">
                <a:alpha val="43137"/>
              </a:srgbClr>
            </a:outerShdw>
          </a:effectLst>
          <a:latin typeface="+mn-lt"/>
          <a:ea typeface="+mj-ea"/>
          <a:cs typeface="+mj-cs"/>
        </a:defRPr>
      </a:lvl1pPr>
      <a:lvl2pPr algn="l" rtl="0" fontAlgn="base">
        <a:spcBef>
          <a:spcPct val="0"/>
        </a:spcBef>
        <a:spcAft>
          <a:spcPct val="0"/>
        </a:spcAft>
        <a:defRPr sz="3000" b="1">
          <a:solidFill>
            <a:srgbClr val="FFFFFF"/>
          </a:solidFill>
          <a:latin typeface="Arial" charset="0"/>
        </a:defRPr>
      </a:lvl2pPr>
      <a:lvl3pPr algn="l" rtl="0" fontAlgn="base">
        <a:spcBef>
          <a:spcPct val="0"/>
        </a:spcBef>
        <a:spcAft>
          <a:spcPct val="0"/>
        </a:spcAft>
        <a:defRPr sz="3000" b="1">
          <a:solidFill>
            <a:srgbClr val="FFFFFF"/>
          </a:solidFill>
          <a:latin typeface="Arial" charset="0"/>
        </a:defRPr>
      </a:lvl3pPr>
      <a:lvl4pPr algn="l" rtl="0" fontAlgn="base">
        <a:spcBef>
          <a:spcPct val="0"/>
        </a:spcBef>
        <a:spcAft>
          <a:spcPct val="0"/>
        </a:spcAft>
        <a:defRPr sz="3000" b="1">
          <a:solidFill>
            <a:srgbClr val="FFFFFF"/>
          </a:solidFill>
          <a:latin typeface="Arial" charset="0"/>
        </a:defRPr>
      </a:lvl4pPr>
      <a:lvl5pPr algn="l" rtl="0" fontAlgn="base">
        <a:spcBef>
          <a:spcPct val="0"/>
        </a:spcBef>
        <a:spcAft>
          <a:spcPct val="0"/>
        </a:spcAft>
        <a:defRPr sz="3000" b="1">
          <a:solidFill>
            <a:srgbClr val="FFFFFF"/>
          </a:solidFill>
          <a:latin typeface="Arial" charset="0"/>
        </a:defRPr>
      </a:lvl5pPr>
      <a:lvl6pPr marL="457200" algn="l" rtl="0" eaLnBrk="1" fontAlgn="base" hangingPunct="1">
        <a:spcBef>
          <a:spcPct val="0"/>
        </a:spcBef>
        <a:spcAft>
          <a:spcPct val="0"/>
        </a:spcAft>
        <a:defRPr sz="3000" b="1">
          <a:solidFill>
            <a:srgbClr val="FFFFFF"/>
          </a:solidFill>
          <a:latin typeface="Arial" charset="0"/>
        </a:defRPr>
      </a:lvl6pPr>
      <a:lvl7pPr marL="914400" algn="l" rtl="0" eaLnBrk="1" fontAlgn="base" hangingPunct="1">
        <a:spcBef>
          <a:spcPct val="0"/>
        </a:spcBef>
        <a:spcAft>
          <a:spcPct val="0"/>
        </a:spcAft>
        <a:defRPr sz="3000" b="1">
          <a:solidFill>
            <a:srgbClr val="FFFFFF"/>
          </a:solidFill>
          <a:latin typeface="Arial" charset="0"/>
        </a:defRPr>
      </a:lvl7pPr>
      <a:lvl8pPr marL="1371600" algn="l" rtl="0" eaLnBrk="1" fontAlgn="base" hangingPunct="1">
        <a:spcBef>
          <a:spcPct val="0"/>
        </a:spcBef>
        <a:spcAft>
          <a:spcPct val="0"/>
        </a:spcAft>
        <a:defRPr sz="3000" b="1">
          <a:solidFill>
            <a:srgbClr val="FFFFFF"/>
          </a:solidFill>
          <a:latin typeface="Arial" charset="0"/>
        </a:defRPr>
      </a:lvl8pPr>
      <a:lvl9pPr marL="1828800" algn="l" rtl="0" eaLnBrk="1" fontAlgn="base" hangingPunct="1">
        <a:spcBef>
          <a:spcPct val="0"/>
        </a:spcBef>
        <a:spcAft>
          <a:spcPct val="0"/>
        </a:spcAft>
        <a:defRPr sz="3000" b="1">
          <a:solidFill>
            <a:srgbClr val="FFFFFF"/>
          </a:solidFill>
          <a:latin typeface="Arial" charset="0"/>
        </a:defRPr>
      </a:lvl9pPr>
    </p:titleStyle>
    <p:bodyStyle>
      <a:lvl1pPr marL="342900" indent="-342900" algn="l" rtl="0" fontAlgn="base">
        <a:spcBef>
          <a:spcPct val="20000"/>
        </a:spcBef>
        <a:spcAft>
          <a:spcPct val="0"/>
        </a:spcAft>
        <a:buChar char="•"/>
        <a:defRPr sz="4000">
          <a:solidFill>
            <a:schemeClr val="tx1"/>
          </a:solidFill>
          <a:latin typeface="+mn-lt"/>
          <a:ea typeface="+mn-ea"/>
          <a:cs typeface="+mn-cs"/>
        </a:defRPr>
      </a:lvl1pPr>
      <a:lvl2pPr marL="742950" indent="-285750" algn="l" rtl="0" fontAlgn="base">
        <a:spcBef>
          <a:spcPct val="20000"/>
        </a:spcBef>
        <a:spcAft>
          <a:spcPct val="0"/>
        </a:spcAft>
        <a:buChar char="–"/>
        <a:defRPr sz="3600">
          <a:solidFill>
            <a:schemeClr val="tx1"/>
          </a:solidFill>
          <a:latin typeface="+mn-lt"/>
        </a:defRPr>
      </a:lvl2pPr>
      <a:lvl3pPr marL="1143000" indent="-228600" algn="l" rtl="0" fontAlgn="base">
        <a:spcBef>
          <a:spcPct val="20000"/>
        </a:spcBef>
        <a:spcAft>
          <a:spcPct val="0"/>
        </a:spcAft>
        <a:buChar char="•"/>
        <a:defRPr sz="32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141083" y="5562600"/>
            <a:ext cx="4171950" cy="1066800"/>
          </a:xfrm>
        </p:spPr>
        <p:txBody>
          <a:bodyPr rtlCol="0">
            <a:noAutofit/>
          </a:bodyPr>
          <a:lstStyle/>
          <a:p>
            <a:pPr algn="l">
              <a:defRPr/>
            </a:pPr>
            <a:r>
              <a:rPr lang="en-US" sz="2000" b="1" dirty="0" smtClean="0">
                <a:solidFill>
                  <a:schemeClr val="bg1">
                    <a:lumMod val="20000"/>
                    <a:lumOff val="80000"/>
                  </a:schemeClr>
                </a:solidFill>
                <a:latin typeface="Calibri" panose="020F0502020204030204" pitchFamily="34" charset="0"/>
                <a:cs typeface="Arial" pitchFamily="34" charset="0"/>
              </a:rPr>
              <a:t>Division of Finance</a:t>
            </a:r>
          </a:p>
          <a:p>
            <a:pPr algn="l">
              <a:defRPr/>
            </a:pPr>
            <a:r>
              <a:rPr lang="en-US" sz="2000" b="1" dirty="0" smtClean="0">
                <a:solidFill>
                  <a:schemeClr val="bg1">
                    <a:lumMod val="20000"/>
                    <a:lumOff val="80000"/>
                  </a:schemeClr>
                </a:solidFill>
                <a:latin typeface="Calibri" panose="020F0502020204030204" pitchFamily="34" charset="0"/>
                <a:cs typeface="Arial" pitchFamily="34" charset="0"/>
              </a:rPr>
              <a:t>October 2017</a:t>
            </a:r>
            <a:endParaRPr lang="en-US" sz="2000" b="1" dirty="0">
              <a:solidFill>
                <a:schemeClr val="bg1">
                  <a:lumMod val="20000"/>
                  <a:lumOff val="80000"/>
                </a:schemeClr>
              </a:solidFill>
              <a:latin typeface="Calibri" panose="020F0502020204030204" pitchFamily="34" charset="0"/>
              <a:cs typeface="Arial" pitchFamily="34" charset="0"/>
            </a:endParaRPr>
          </a:p>
        </p:txBody>
      </p:sp>
      <p:sp>
        <p:nvSpPr>
          <p:cNvPr id="3074" name="Rectangle 2"/>
          <p:cNvSpPr>
            <a:spLocks noGrp="1" noChangeArrowheads="1"/>
          </p:cNvSpPr>
          <p:nvPr>
            <p:ph type="ctrTitle"/>
          </p:nvPr>
        </p:nvSpPr>
        <p:spPr>
          <a:xfrm>
            <a:off x="141083" y="1065371"/>
            <a:ext cx="8839200" cy="931069"/>
          </a:xfrm>
        </p:spPr>
        <p:txBody>
          <a:bodyPr>
            <a:noAutofit/>
          </a:bodyPr>
          <a:lstStyle/>
          <a:p>
            <a:pPr>
              <a:defRPr/>
            </a:pPr>
            <a:r>
              <a:rPr lang="en-US" sz="4400" spc="-150" dirty="0" smtClean="0">
                <a:solidFill>
                  <a:srgbClr val="FFFFFF"/>
                </a:solidFill>
                <a:latin typeface="Calibri" panose="020F0502020204030204" pitchFamily="34" charset="0"/>
                <a:cs typeface="Arial" pitchFamily="34" charset="0"/>
              </a:rPr>
              <a:t>4SR7 Emergency Bridge Repair Program Overview</a:t>
            </a:r>
            <a:endParaRPr lang="en-US" sz="4400" spc="-150" dirty="0">
              <a:solidFill>
                <a:srgbClr val="FFFFFF"/>
              </a:solidFill>
              <a:effectLst>
                <a:outerShdw blurRad="38100" dist="38100" dir="2700000" algn="tl">
                  <a:srgbClr val="000000">
                    <a:alpha val="43137"/>
                  </a:srgbClr>
                </a:outerShdw>
              </a:effectLst>
              <a:latin typeface="Calibri" panose="020F0502020204030204" pitchFamily="34" charset="0"/>
              <a:cs typeface="Arial"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874" y="2697480"/>
            <a:ext cx="8416253" cy="1463040"/>
          </a:xfrm>
          <a:prstGeom prst="rect">
            <a:avLst/>
          </a:prstGeom>
        </p:spPr>
      </p:pic>
    </p:spTree>
    <p:extLst>
      <p:ext uri="{BB962C8B-B14F-4D97-AF65-F5344CB8AC3E}">
        <p14:creationId xmlns:p14="http://schemas.microsoft.com/office/powerpoint/2010/main" val="312018948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9" y="212725"/>
            <a:ext cx="8991600" cy="1066800"/>
          </a:xfrm>
        </p:spPr>
        <p:txBody>
          <a:bodyPr>
            <a:noAutofit/>
          </a:bodyPr>
          <a:lstStyle/>
          <a:p>
            <a:pPr algn="ctr"/>
            <a:r>
              <a:rPr lang="en-US" sz="4000" dirty="0" smtClean="0">
                <a:latin typeface="Calibri" panose="020F0502020204030204" pitchFamily="34" charset="0"/>
              </a:rPr>
              <a:t>4SR7 Process</a:t>
            </a:r>
            <a:endParaRPr lang="en-US" sz="4000" dirty="0">
              <a:latin typeface="Calibri" panose="020F0502020204030204" pitchFamily="34" charset="0"/>
            </a:endParaRPr>
          </a:p>
        </p:txBody>
      </p:sp>
      <p:sp>
        <p:nvSpPr>
          <p:cNvPr id="3" name="Content Placeholder 2"/>
          <p:cNvSpPr>
            <a:spLocks noGrp="1"/>
          </p:cNvSpPr>
          <p:nvPr>
            <p:ph idx="1"/>
          </p:nvPr>
        </p:nvSpPr>
        <p:spPr/>
        <p:txBody>
          <a:bodyPr/>
          <a:lstStyle/>
          <a:p>
            <a:r>
              <a:rPr lang="en-US" sz="2400" dirty="0">
                <a:latin typeface="Calibri" panose="020F0502020204030204" pitchFamily="34" charset="0"/>
              </a:rPr>
              <a:t>Email CO Finance </a:t>
            </a:r>
            <a:r>
              <a:rPr lang="en-US" sz="2400" dirty="0" smtClean="0">
                <a:latin typeface="Calibri" panose="020F0502020204030204" pitchFamily="34" charset="0"/>
              </a:rPr>
              <a:t>program manager </a:t>
            </a:r>
            <a:r>
              <a:rPr lang="en-US" sz="2400" dirty="0">
                <a:latin typeface="Calibri" panose="020F0502020204030204" pitchFamily="34" charset="0"/>
              </a:rPr>
              <a:t>Brenna Smathers and CO Structural </a:t>
            </a:r>
            <a:r>
              <a:rPr lang="en-US" sz="2400" dirty="0" smtClean="0">
                <a:latin typeface="Calibri" panose="020F0502020204030204" pitchFamily="34" charset="0"/>
              </a:rPr>
              <a:t>Engineering, include </a:t>
            </a:r>
            <a:r>
              <a:rPr lang="en-US" sz="2400" dirty="0">
                <a:latin typeface="Calibri" panose="020F0502020204030204" pitchFamily="34" charset="0"/>
              </a:rPr>
              <a:t>the following information:  </a:t>
            </a:r>
          </a:p>
          <a:p>
            <a:pPr lvl="1">
              <a:buFont typeface="Wingdings" panose="05000000000000000000" pitchFamily="2" charset="2"/>
              <a:buChar char="Ø"/>
            </a:pPr>
            <a:r>
              <a:rPr lang="en-US" sz="2400" dirty="0">
                <a:latin typeface="Calibri" panose="020F0502020204030204" pitchFamily="34" charset="0"/>
              </a:rPr>
              <a:t>Accident report </a:t>
            </a:r>
          </a:p>
          <a:p>
            <a:pPr lvl="1">
              <a:buFont typeface="Wingdings" panose="05000000000000000000" pitchFamily="2" charset="2"/>
              <a:buChar char="Ø"/>
            </a:pPr>
            <a:r>
              <a:rPr lang="en-US" sz="2400" dirty="0">
                <a:latin typeface="Calibri" panose="020F0502020204030204" pitchFamily="34" charset="0"/>
              </a:rPr>
              <a:t>Bridge inspection report </a:t>
            </a:r>
          </a:p>
          <a:p>
            <a:pPr lvl="1">
              <a:buFont typeface="Wingdings" panose="05000000000000000000" pitchFamily="2" charset="2"/>
              <a:buChar char="Ø"/>
            </a:pPr>
            <a:r>
              <a:rPr lang="en-US" sz="2400" dirty="0">
                <a:latin typeface="Calibri" panose="020F0502020204030204" pitchFamily="34" charset="0"/>
              </a:rPr>
              <a:t>Estimate amount    </a:t>
            </a:r>
          </a:p>
          <a:p>
            <a:pPr lvl="1">
              <a:buFont typeface="Wingdings" panose="05000000000000000000" pitchFamily="2" charset="2"/>
              <a:buChar char="Ø"/>
            </a:pPr>
            <a:r>
              <a:rPr lang="en-US" sz="2400" dirty="0">
                <a:latin typeface="Calibri" panose="020F0502020204030204" pitchFamily="34" charset="0"/>
              </a:rPr>
              <a:t>Pictures </a:t>
            </a:r>
          </a:p>
          <a:p>
            <a:pPr lvl="1">
              <a:buFont typeface="Wingdings" panose="05000000000000000000" pitchFamily="2" charset="2"/>
              <a:buChar char="Ø"/>
            </a:pPr>
            <a:r>
              <a:rPr lang="en-US" sz="2400" dirty="0">
                <a:latin typeface="Calibri" panose="020F0502020204030204" pitchFamily="34" charset="0"/>
              </a:rPr>
              <a:t>Bridge Number &amp; Location</a:t>
            </a:r>
          </a:p>
          <a:p>
            <a:pPr lvl="1">
              <a:buFont typeface="Wingdings" panose="05000000000000000000" pitchFamily="2" charset="2"/>
              <a:buChar char="Ø"/>
            </a:pPr>
            <a:r>
              <a:rPr lang="en-US" sz="2400" dirty="0">
                <a:latin typeface="Calibri" panose="020F0502020204030204" pitchFamily="34" charset="0"/>
              </a:rPr>
              <a:t>Date of accident</a:t>
            </a:r>
          </a:p>
          <a:p>
            <a:pPr lvl="1">
              <a:buFont typeface="Wingdings" panose="05000000000000000000" pitchFamily="2" charset="2"/>
              <a:buChar char="Ø"/>
            </a:pPr>
            <a:r>
              <a:rPr lang="en-US" sz="2400" dirty="0">
                <a:latin typeface="Calibri" panose="020F0502020204030204" pitchFamily="34" charset="0"/>
              </a:rPr>
              <a:t>Approximate Sale Date-Quarter/Year (within 18 months of accident date)</a:t>
            </a:r>
          </a:p>
          <a:p>
            <a:pPr lvl="1">
              <a:buFont typeface="Wingdings" panose="05000000000000000000" pitchFamily="2" charset="2"/>
              <a:buChar char="Ø"/>
            </a:pPr>
            <a:r>
              <a:rPr lang="en-US" sz="2400" dirty="0">
                <a:latin typeface="Calibri" panose="020F0502020204030204" pitchFamily="34" charset="0"/>
              </a:rPr>
              <a:t>Was the bridge already scheduled for maintenance or repair? </a:t>
            </a:r>
          </a:p>
          <a:p>
            <a:pPr lvl="0"/>
            <a:endParaRPr lang="en-US" sz="2000" dirty="0"/>
          </a:p>
        </p:txBody>
      </p:sp>
      <p:sp>
        <p:nvSpPr>
          <p:cNvPr id="4" name="Slide Number Placeholder 3"/>
          <p:cNvSpPr>
            <a:spLocks noGrp="1"/>
          </p:cNvSpPr>
          <p:nvPr>
            <p:ph type="sldNum" sz="quarter" idx="12"/>
          </p:nvPr>
        </p:nvSpPr>
        <p:spPr/>
        <p:txBody>
          <a:bodyPr/>
          <a:lstStyle/>
          <a:p>
            <a:fld id="{E3BC7D5A-FD19-4AAE-BCB9-DE57133F7A2C}" type="slidenum">
              <a:rPr lang="en-US" sz="1600" smtClean="0"/>
              <a:pPr/>
              <a:t>10</a:t>
            </a:fld>
            <a:endParaRPr lang="en-US" sz="1600" dirty="0"/>
          </a:p>
        </p:txBody>
      </p:sp>
    </p:spTree>
    <p:extLst>
      <p:ext uri="{BB962C8B-B14F-4D97-AF65-F5344CB8AC3E}">
        <p14:creationId xmlns:p14="http://schemas.microsoft.com/office/powerpoint/2010/main" val="2332551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Calibri" panose="020F0502020204030204" pitchFamily="34" charset="0"/>
              </a:rPr>
              <a:t>4SR7 Process</a:t>
            </a:r>
          </a:p>
        </p:txBody>
      </p:sp>
      <p:sp>
        <p:nvSpPr>
          <p:cNvPr id="3" name="Slide Number Placeholder 2"/>
          <p:cNvSpPr>
            <a:spLocks noGrp="1"/>
          </p:cNvSpPr>
          <p:nvPr>
            <p:ph type="sldNum" sz="quarter" idx="12"/>
          </p:nvPr>
        </p:nvSpPr>
        <p:spPr/>
        <p:txBody>
          <a:bodyPr/>
          <a:lstStyle/>
          <a:p>
            <a:fld id="{F30CD5FA-A16F-4060-99E4-4D7F864064CD}" type="slidenum">
              <a:rPr lang="en-US" altLang="en-US" smtClean="0"/>
              <a:pPr/>
              <a:t>11</a:t>
            </a:fld>
            <a:endParaRPr lang="en-US" altLang="en-US" dirty="0"/>
          </a:p>
        </p:txBody>
      </p:sp>
      <p:sp>
        <p:nvSpPr>
          <p:cNvPr id="4" name="Rectangle 3"/>
          <p:cNvSpPr/>
          <p:nvPr/>
        </p:nvSpPr>
        <p:spPr>
          <a:xfrm>
            <a:off x="228600" y="1447800"/>
            <a:ext cx="8689428" cy="5984459"/>
          </a:xfrm>
          <a:prstGeom prst="rect">
            <a:avLst/>
          </a:prstGeom>
        </p:spPr>
        <p:txBody>
          <a:bodyPr wrap="square">
            <a:spAutoFit/>
          </a:bodyPr>
          <a:lstStyle/>
          <a:p>
            <a:pPr marL="342900" marR="0" indent="-342900">
              <a:lnSpc>
                <a:spcPct val="107000"/>
              </a:lnSpc>
              <a:spcBef>
                <a:spcPts val="0"/>
              </a:spcBef>
              <a:spcAft>
                <a:spcPts val="80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If 4SR7 funds are being requested, Brenna Smathers will </a:t>
            </a:r>
            <a:r>
              <a:rPr lang="en-US" dirty="0" smtClean="0">
                <a:latin typeface="Calibri" panose="020F0502020204030204" pitchFamily="34" charset="0"/>
                <a:ea typeface="Calibri" panose="020F0502020204030204" pitchFamily="34" charset="0"/>
                <a:cs typeface="Times New Roman" panose="02020603050405020304" pitchFamily="18" charset="0"/>
              </a:rPr>
              <a:t>email </a:t>
            </a:r>
            <a:r>
              <a:rPr lang="en-US" dirty="0">
                <a:latin typeface="Calibri" panose="020F0502020204030204" pitchFamily="34" charset="0"/>
                <a:ea typeface="Calibri" panose="020F0502020204030204" pitchFamily="34" charset="0"/>
                <a:cs typeface="Times New Roman" panose="02020603050405020304" pitchFamily="18" charset="0"/>
              </a:rPr>
              <a:t>with </a:t>
            </a:r>
            <a:r>
              <a:rPr lang="en-US" dirty="0" smtClean="0">
                <a:latin typeface="Calibri" panose="020F0502020204030204" pitchFamily="34" charset="0"/>
                <a:ea typeface="Calibri" panose="020F0502020204030204" pitchFamily="34" charset="0"/>
                <a:cs typeface="Times New Roman" panose="02020603050405020304" pitchFamily="18" charset="0"/>
              </a:rPr>
              <a:t>approval/disapproval </a:t>
            </a:r>
            <a:r>
              <a:rPr lang="en-US" dirty="0">
                <a:latin typeface="Calibri" panose="020F0502020204030204" pitchFamily="34" charset="0"/>
                <a:ea typeface="Calibri" panose="020F0502020204030204" pitchFamily="34" charset="0"/>
                <a:cs typeface="Times New Roman" panose="02020603050405020304" pitchFamily="18" charset="0"/>
              </a:rPr>
              <a:t>for use of the program </a:t>
            </a:r>
            <a:r>
              <a:rPr lang="en-US" dirty="0" smtClean="0">
                <a:latin typeface="Calibri" panose="020F0502020204030204" pitchFamily="34" charset="0"/>
                <a:ea typeface="Calibri" panose="020F0502020204030204" pitchFamily="34" charset="0"/>
                <a:cs typeface="Times New Roman" panose="02020603050405020304" pitchFamily="18" charset="0"/>
              </a:rPr>
              <a:t>based </a:t>
            </a:r>
            <a:r>
              <a:rPr lang="en-US" dirty="0">
                <a:latin typeface="Calibri" panose="020F0502020204030204" pitchFamily="34" charset="0"/>
                <a:ea typeface="Calibri" panose="020F0502020204030204" pitchFamily="34" charset="0"/>
                <a:cs typeface="Times New Roman" panose="02020603050405020304" pitchFamily="18" charset="0"/>
              </a:rPr>
              <a:t>on the </a:t>
            </a:r>
            <a:r>
              <a:rPr lang="en-US" dirty="0" smtClean="0">
                <a:latin typeface="Calibri" panose="020F0502020204030204" pitchFamily="34" charset="0"/>
                <a:ea typeface="Calibri" panose="020F0502020204030204" pitchFamily="34" charset="0"/>
                <a:cs typeface="Times New Roman" panose="02020603050405020304" pitchFamily="18" charset="0"/>
              </a:rPr>
              <a:t>criteria sent.</a:t>
            </a:r>
          </a:p>
          <a:p>
            <a:pPr marL="342900" marR="0" indent="-342900">
              <a:lnSpc>
                <a:spcPct val="107000"/>
              </a:lnSpc>
              <a:spcBef>
                <a:spcPts val="0"/>
              </a:spcBef>
              <a:spcAft>
                <a:spcPts val="800"/>
              </a:spcAft>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 Upon </a:t>
            </a:r>
            <a:r>
              <a:rPr lang="en-US" dirty="0">
                <a:latin typeface="Calibri" panose="020F0502020204030204" pitchFamily="34" charset="0"/>
                <a:ea typeface="Calibri" panose="020F0502020204030204" pitchFamily="34" charset="0"/>
                <a:cs typeface="Times New Roman" panose="02020603050405020304" pitchFamily="18" charset="0"/>
              </a:rPr>
              <a:t>approval </a:t>
            </a:r>
            <a:r>
              <a:rPr lang="en-US" dirty="0" smtClean="0">
                <a:latin typeface="Calibri" panose="020F0502020204030204" pitchFamily="34" charset="0"/>
                <a:ea typeface="Calibri" panose="020F0502020204030204" pitchFamily="34" charset="0"/>
                <a:cs typeface="Times New Roman" panose="02020603050405020304" pitchFamily="18" charset="0"/>
              </a:rPr>
              <a:t>the district </a:t>
            </a:r>
            <a:r>
              <a:rPr lang="en-US" dirty="0">
                <a:latin typeface="Calibri" panose="020F0502020204030204" pitchFamily="34" charset="0"/>
                <a:ea typeface="Calibri" panose="020F0502020204030204" pitchFamily="34" charset="0"/>
                <a:cs typeface="Times New Roman" panose="02020603050405020304" pitchFamily="18" charset="0"/>
              </a:rPr>
              <a:t>can enter the project into Ellis </a:t>
            </a:r>
            <a:r>
              <a:rPr lang="en-US" dirty="0" smtClean="0">
                <a:latin typeface="Calibri" panose="020F0502020204030204" pitchFamily="34" charset="0"/>
                <a:ea typeface="Calibri" panose="020F0502020204030204" pitchFamily="34" charset="0"/>
                <a:cs typeface="Times New Roman" panose="02020603050405020304" pitchFamily="18" charset="0"/>
              </a:rPr>
              <a:t>Programming </a:t>
            </a:r>
            <a:r>
              <a:rPr lang="en-US" dirty="0">
                <a:latin typeface="Calibri" panose="020F0502020204030204" pitchFamily="34" charset="0"/>
                <a:ea typeface="Calibri" panose="020F0502020204030204" pitchFamily="34" charset="0"/>
                <a:cs typeface="Times New Roman" panose="02020603050405020304" pitchFamily="18" charset="0"/>
              </a:rPr>
              <a:t>using the Bridge Damage SAC </a:t>
            </a:r>
            <a:r>
              <a:rPr lang="en-US" dirty="0" smtClean="0">
                <a:latin typeface="Calibri" panose="020F0502020204030204" pitchFamily="34" charset="0"/>
                <a:ea typeface="Calibri" panose="020F0502020204030204" pitchFamily="34" charset="0"/>
                <a:cs typeface="Times New Roman" panose="02020603050405020304" pitchFamily="18" charset="0"/>
              </a:rPr>
              <a:t>4SR7. </a:t>
            </a:r>
          </a:p>
          <a:p>
            <a:pPr marL="342900" marR="0" indent="-342900">
              <a:lnSpc>
                <a:spcPct val="107000"/>
              </a:lnSpc>
              <a:spcBef>
                <a:spcPts val="0"/>
              </a:spcBef>
              <a:spcAft>
                <a:spcPts val="800"/>
              </a:spcAft>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The </a:t>
            </a:r>
            <a:r>
              <a:rPr lang="en-US" dirty="0">
                <a:latin typeface="Calibri" panose="020F0502020204030204" pitchFamily="34" charset="0"/>
                <a:ea typeface="Calibri" panose="020F0502020204030204" pitchFamily="34" charset="0"/>
                <a:cs typeface="Times New Roman" panose="02020603050405020304" pitchFamily="18" charset="0"/>
              </a:rPr>
              <a:t>District </a:t>
            </a:r>
            <a:r>
              <a:rPr lang="en-US" dirty="0" smtClean="0">
                <a:latin typeface="Calibri" panose="020F0502020204030204" pitchFamily="34" charset="0"/>
                <a:ea typeface="Calibri" panose="020F0502020204030204" pitchFamily="34" charset="0"/>
                <a:cs typeface="Times New Roman" panose="02020603050405020304" pitchFamily="18" charset="0"/>
              </a:rPr>
              <a:t>will need to email </a:t>
            </a:r>
            <a:r>
              <a:rPr lang="en-US" dirty="0">
                <a:latin typeface="Calibri" panose="020F0502020204030204" pitchFamily="34" charset="0"/>
                <a:ea typeface="Calibri" panose="020F0502020204030204" pitchFamily="34" charset="0"/>
                <a:cs typeface="Times New Roman" panose="02020603050405020304" pitchFamily="18" charset="0"/>
              </a:rPr>
              <a:t>the </a:t>
            </a:r>
            <a:r>
              <a:rPr lang="en-US" dirty="0" smtClean="0">
                <a:latin typeface="Calibri" panose="020F0502020204030204" pitchFamily="34" charset="0"/>
                <a:ea typeface="Calibri" panose="020F0502020204030204" pitchFamily="34" charset="0"/>
                <a:cs typeface="Times New Roman" panose="02020603050405020304" pitchFamily="18" charset="0"/>
              </a:rPr>
              <a:t>PID and estimated completion date to CO, Brenna </a:t>
            </a:r>
            <a:r>
              <a:rPr lang="en-US" dirty="0">
                <a:latin typeface="Calibri" panose="020F0502020204030204" pitchFamily="34" charset="0"/>
                <a:ea typeface="Calibri" panose="020F0502020204030204" pitchFamily="34" charset="0"/>
                <a:cs typeface="Times New Roman" panose="02020603050405020304" pitchFamily="18" charset="0"/>
              </a:rPr>
              <a:t>Smathers.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   </a:t>
            </a:r>
          </a:p>
          <a:p>
            <a:pPr marL="342900" marR="0" indent="-342900">
              <a:lnSpc>
                <a:spcPct val="107000"/>
              </a:lnSpc>
              <a:spcBef>
                <a:spcPts val="0"/>
              </a:spcBef>
              <a:spcAft>
                <a:spcPts val="800"/>
              </a:spcAft>
              <a:buFont typeface="Arial" panose="020B0604020202020204" pitchFamily="34" charset="0"/>
              <a:buChar char="•"/>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800"/>
              </a:spcAft>
              <a:buFont typeface="Arial" panose="020B0604020202020204" pitchFamily="34" charset="0"/>
              <a:buChar char="•"/>
            </a:pPr>
            <a:endParaRPr lang="en-US" sz="2000" dirty="0" smtClean="0">
              <a:latin typeface="+mn-lt"/>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800"/>
              </a:spcAft>
              <a:buFont typeface="Arial" panose="020B0604020202020204" pitchFamily="34" charset="0"/>
              <a:buChar char="•"/>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800"/>
              </a:spcAft>
              <a:buFont typeface="Arial" panose="020B0604020202020204" pitchFamily="34" charset="0"/>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tabLst>
                <a:tab pos="457200" algn="l"/>
              </a:tabLst>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4348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Calibri" panose="020F0502020204030204" pitchFamily="34" charset="0"/>
              </a:rPr>
              <a:t>4SR7 Process</a:t>
            </a:r>
          </a:p>
        </p:txBody>
      </p:sp>
      <p:sp>
        <p:nvSpPr>
          <p:cNvPr id="3" name="Slide Number Placeholder 2"/>
          <p:cNvSpPr>
            <a:spLocks noGrp="1"/>
          </p:cNvSpPr>
          <p:nvPr>
            <p:ph type="sldNum" sz="quarter" idx="12"/>
          </p:nvPr>
        </p:nvSpPr>
        <p:spPr/>
        <p:txBody>
          <a:bodyPr/>
          <a:lstStyle/>
          <a:p>
            <a:fld id="{F30CD5FA-A16F-4060-99E4-4D7F864064CD}" type="slidenum">
              <a:rPr lang="en-US" altLang="en-US" smtClean="0"/>
              <a:pPr/>
              <a:t>12</a:t>
            </a:fld>
            <a:endParaRPr lang="en-US" altLang="en-US" dirty="0"/>
          </a:p>
        </p:txBody>
      </p:sp>
      <p:sp>
        <p:nvSpPr>
          <p:cNvPr id="4" name="Rectangle 3"/>
          <p:cNvSpPr/>
          <p:nvPr/>
        </p:nvSpPr>
        <p:spPr>
          <a:xfrm>
            <a:off x="304800" y="1524000"/>
            <a:ext cx="8229600" cy="2961132"/>
          </a:xfrm>
          <a:prstGeom prst="rect">
            <a:avLst/>
          </a:prstGeom>
        </p:spPr>
        <p:txBody>
          <a:bodyPr wrap="square">
            <a:spAutoFit/>
          </a:body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If </a:t>
            </a:r>
            <a:r>
              <a:rPr lang="en-US" dirty="0" smtClean="0">
                <a:latin typeface="Calibri" panose="020F0502020204030204" pitchFamily="34" charset="0"/>
                <a:ea typeface="Calibri" panose="020F0502020204030204" pitchFamily="34" charset="0"/>
                <a:cs typeface="Times New Roman" panose="02020603050405020304" pitchFamily="18" charset="0"/>
              </a:rPr>
              <a:t>additional 4SR7 funds are needed at a later date: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Email </a:t>
            </a:r>
            <a:r>
              <a:rPr lang="en-US" dirty="0" smtClean="0">
                <a:latin typeface="Calibri" panose="020F0502020204030204" pitchFamily="34" charset="0"/>
                <a:ea typeface="Calibri" panose="020F0502020204030204" pitchFamily="34" charset="0"/>
                <a:cs typeface="Times New Roman" panose="02020603050405020304" pitchFamily="18" charset="0"/>
              </a:rPr>
              <a:t>CO Brenna </a:t>
            </a:r>
            <a:r>
              <a:rPr lang="en-US" dirty="0">
                <a:latin typeface="Calibri" panose="020F0502020204030204" pitchFamily="34" charset="0"/>
                <a:ea typeface="Calibri" panose="020F0502020204030204" pitchFamily="34" charset="0"/>
                <a:cs typeface="Times New Roman" panose="02020603050405020304" pitchFamily="18" charset="0"/>
              </a:rPr>
              <a:t>Smathers </a:t>
            </a:r>
            <a:r>
              <a:rPr lang="en-US" dirty="0" smtClean="0">
                <a:latin typeface="Calibri" panose="020F0502020204030204" pitchFamily="34" charset="0"/>
                <a:ea typeface="Calibri" panose="020F0502020204030204" pitchFamily="34" charset="0"/>
                <a:cs typeface="Times New Roman" panose="02020603050405020304" pitchFamily="18" charset="0"/>
              </a:rPr>
              <a:t>requesting </a:t>
            </a:r>
            <a:r>
              <a:rPr lang="en-US" dirty="0">
                <a:latin typeface="Calibri" panose="020F0502020204030204" pitchFamily="34" charset="0"/>
                <a:ea typeface="Calibri" panose="020F0502020204030204" pitchFamily="34" charset="0"/>
                <a:cs typeface="Times New Roman" panose="02020603050405020304" pitchFamily="18" charset="0"/>
              </a:rPr>
              <a:t>additional </a:t>
            </a:r>
            <a:r>
              <a:rPr lang="en-US" dirty="0" smtClean="0">
                <a:latin typeface="Calibri" panose="020F0502020204030204" pitchFamily="34" charset="0"/>
                <a:ea typeface="Calibri" panose="020F0502020204030204" pitchFamily="34" charset="0"/>
                <a:cs typeface="Times New Roman" panose="02020603050405020304" pitchFamily="18" charset="0"/>
              </a:rPr>
              <a:t>funds before making any changes in ELLIS. This is to ensure </a:t>
            </a:r>
            <a:r>
              <a:rPr lang="en-US" dirty="0">
                <a:latin typeface="Calibri" panose="020F0502020204030204" pitchFamily="34" charset="0"/>
                <a:ea typeface="Calibri" panose="020F0502020204030204" pitchFamily="34" charset="0"/>
                <a:cs typeface="Times New Roman" panose="02020603050405020304" pitchFamily="18" charset="0"/>
              </a:rPr>
              <a:t>4SR7 funds are available for the fiscal year.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Once </a:t>
            </a:r>
            <a:r>
              <a:rPr lang="en-US" dirty="0">
                <a:latin typeface="Calibri" panose="020F0502020204030204" pitchFamily="34" charset="0"/>
                <a:ea typeface="Calibri" panose="020F0502020204030204" pitchFamily="34" charset="0"/>
                <a:cs typeface="Times New Roman" panose="02020603050405020304" pitchFamily="18" charset="0"/>
              </a:rPr>
              <a:t>approved, </a:t>
            </a:r>
            <a:r>
              <a:rPr lang="en-US" dirty="0" smtClean="0">
                <a:latin typeface="Calibri" panose="020F0502020204030204" pitchFamily="34" charset="0"/>
                <a:ea typeface="Calibri" panose="020F0502020204030204" pitchFamily="34" charset="0"/>
                <a:cs typeface="Times New Roman" panose="02020603050405020304" pitchFamily="18" charset="0"/>
              </a:rPr>
              <a:t>the district will receive a reply to confirm </a:t>
            </a:r>
            <a:r>
              <a:rPr lang="en-US" dirty="0">
                <a:latin typeface="Calibri" panose="020F0502020204030204" pitchFamily="34" charset="0"/>
                <a:ea typeface="Calibri" panose="020F0502020204030204" pitchFamily="34" charset="0"/>
                <a:cs typeface="Times New Roman" panose="02020603050405020304" pitchFamily="18" charset="0"/>
              </a:rPr>
              <a:t>the increase in 4SR7 is available and approved</a:t>
            </a:r>
            <a:r>
              <a:rPr lang="en-US" dirty="0" smtClean="0">
                <a:latin typeface="+mn-lt"/>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endParaRPr lang="en-US" dirty="0">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8843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1923824" y="2963466"/>
            <a:ext cx="6305776" cy="931069"/>
          </a:xfrm>
        </p:spPr>
        <p:txBody>
          <a:bodyPr>
            <a:noAutofit/>
          </a:bodyPr>
          <a:lstStyle/>
          <a:p>
            <a:pPr algn="ctr" eaLnBrk="1" hangingPunct="1">
              <a:defRPr/>
            </a:pPr>
            <a:r>
              <a:rPr lang="en-US" altLang="en-US" sz="4400" spc="-150" dirty="0" smtClean="0">
                <a:solidFill>
                  <a:schemeClr val="tx1"/>
                </a:solidFill>
                <a:latin typeface="Calibri" panose="020F0502020204030204" pitchFamily="34" charset="0"/>
                <a:cs typeface="Arial" pitchFamily="34" charset="0"/>
              </a:rPr>
              <a:t>Establishing Accounts Receivable</a:t>
            </a:r>
            <a:endParaRPr lang="en-US" altLang="en-US" sz="4400" spc="-150" dirty="0">
              <a:solidFill>
                <a:schemeClr val="tx1"/>
              </a:solidFill>
              <a:latin typeface="Calibri" panose="020F0502020204030204" pitchFamily="34" charset="0"/>
              <a:cs typeface="Arial"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543288"/>
            <a:ext cx="1771425" cy="1771425"/>
          </a:xfrm>
          <a:prstGeom prst="rect">
            <a:avLst/>
          </a:prstGeom>
        </p:spPr>
      </p:pic>
    </p:spTree>
    <p:extLst>
      <p:ext uri="{BB962C8B-B14F-4D97-AF65-F5344CB8AC3E}">
        <p14:creationId xmlns:p14="http://schemas.microsoft.com/office/powerpoint/2010/main" val="11116927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9" y="212725"/>
            <a:ext cx="8991600" cy="1066800"/>
          </a:xfrm>
        </p:spPr>
        <p:txBody>
          <a:bodyPr>
            <a:noAutofit/>
          </a:bodyPr>
          <a:lstStyle/>
          <a:p>
            <a:pPr algn="ctr"/>
            <a:r>
              <a:rPr lang="en-US" sz="4000" dirty="0" smtClean="0">
                <a:latin typeface="Calibri" panose="020F0502020204030204" pitchFamily="34" charset="0"/>
              </a:rPr>
              <a:t>Establish Accounts Receivable</a:t>
            </a:r>
            <a:endParaRPr lang="en-US" sz="4000" dirty="0">
              <a:latin typeface="Calibri" panose="020F0502020204030204" pitchFamily="34" charset="0"/>
            </a:endParaRPr>
          </a:p>
        </p:txBody>
      </p:sp>
      <p:sp>
        <p:nvSpPr>
          <p:cNvPr id="3" name="Content Placeholder 2"/>
          <p:cNvSpPr>
            <a:spLocks noGrp="1"/>
          </p:cNvSpPr>
          <p:nvPr>
            <p:ph idx="1"/>
          </p:nvPr>
        </p:nvSpPr>
        <p:spPr/>
        <p:txBody>
          <a:bodyPr/>
          <a:lstStyle/>
          <a:p>
            <a:pPr lvl="0"/>
            <a:r>
              <a:rPr lang="en-US" sz="2400" dirty="0">
                <a:latin typeface="Calibri" panose="020F0502020204030204" pitchFamily="34" charset="0"/>
              </a:rPr>
              <a:t>When project is complete, within 45 days the district will collect the billing documentation needed to bill the driver and company/owner of </a:t>
            </a:r>
            <a:r>
              <a:rPr lang="en-US" sz="2400" dirty="0" smtClean="0">
                <a:latin typeface="Calibri" panose="020F0502020204030204" pitchFamily="34" charset="0"/>
              </a:rPr>
              <a:t>vehicle: </a:t>
            </a:r>
            <a:endParaRPr lang="en-US" sz="2400" dirty="0">
              <a:latin typeface="Calibri" panose="020F0502020204030204" pitchFamily="34" charset="0"/>
            </a:endParaRPr>
          </a:p>
          <a:p>
            <a:pPr lvl="1">
              <a:buFont typeface="Wingdings" panose="05000000000000000000" pitchFamily="2" charset="2"/>
              <a:buChar char="Ø"/>
            </a:pPr>
            <a:r>
              <a:rPr lang="en-US" sz="2400" dirty="0">
                <a:latin typeface="Calibri" panose="020F0502020204030204" pitchFamily="34" charset="0"/>
              </a:rPr>
              <a:t>Copy of all bids received for project 		</a:t>
            </a:r>
          </a:p>
          <a:p>
            <a:pPr lvl="1">
              <a:buFont typeface="Wingdings" panose="05000000000000000000" pitchFamily="2" charset="2"/>
              <a:buChar char="Ø"/>
            </a:pPr>
            <a:r>
              <a:rPr lang="en-US" sz="2400" dirty="0">
                <a:latin typeface="Calibri" panose="020F0502020204030204" pitchFamily="34" charset="0"/>
              </a:rPr>
              <a:t>Contractor costs </a:t>
            </a:r>
          </a:p>
          <a:p>
            <a:pPr lvl="1">
              <a:buFont typeface="Wingdings" panose="05000000000000000000" pitchFamily="2" charset="2"/>
              <a:buChar char="Ø"/>
            </a:pPr>
            <a:r>
              <a:rPr lang="en-US" sz="2400" dirty="0">
                <a:latin typeface="Calibri" panose="020F0502020204030204" pitchFamily="34" charset="0"/>
              </a:rPr>
              <a:t>Any ODOT labor, daily dairies, equipment and/or materials </a:t>
            </a:r>
            <a:r>
              <a:rPr lang="en-US" sz="2400" dirty="0" smtClean="0">
                <a:latin typeface="Calibri" panose="020F0502020204030204" pitchFamily="34" charset="0"/>
              </a:rPr>
              <a:t>used    </a:t>
            </a:r>
            <a:endParaRPr lang="en-US" sz="2400" dirty="0">
              <a:latin typeface="Calibri" panose="020F0502020204030204" pitchFamily="34" charset="0"/>
            </a:endParaRPr>
          </a:p>
          <a:p>
            <a:pPr lvl="1">
              <a:buFont typeface="Wingdings" panose="05000000000000000000" pitchFamily="2" charset="2"/>
              <a:buChar char="Ø"/>
            </a:pPr>
            <a:r>
              <a:rPr lang="en-US" sz="2400" dirty="0">
                <a:latin typeface="Calibri" panose="020F0502020204030204" pitchFamily="34" charset="0"/>
              </a:rPr>
              <a:t>If a lump sum bid such as heat straightening, a copy of the </a:t>
            </a:r>
            <a:r>
              <a:rPr lang="en-US" sz="2400" dirty="0" smtClean="0">
                <a:latin typeface="Calibri" panose="020F0502020204030204" pitchFamily="34" charset="0"/>
              </a:rPr>
              <a:t>bid  </a:t>
            </a:r>
            <a:endParaRPr lang="en-US" sz="2400" dirty="0">
              <a:latin typeface="Calibri" panose="020F0502020204030204" pitchFamily="34" charset="0"/>
            </a:endParaRPr>
          </a:p>
          <a:p>
            <a:pPr lvl="0"/>
            <a:r>
              <a:rPr lang="en-US" sz="2400" dirty="0" smtClean="0">
                <a:latin typeface="Calibri" panose="020F0502020204030204" pitchFamily="34" charset="0"/>
              </a:rPr>
              <a:t>Include </a:t>
            </a:r>
            <a:r>
              <a:rPr lang="en-US" sz="2400" dirty="0">
                <a:latin typeface="Calibri" panose="020F0502020204030204" pitchFamily="34" charset="0"/>
              </a:rPr>
              <a:t>the Bridge Damage Invoice Checklist (provided by CO), summarizing the costs with a grand total for </a:t>
            </a:r>
            <a:r>
              <a:rPr lang="en-US" sz="2400" dirty="0" smtClean="0">
                <a:latin typeface="Calibri" panose="020F0502020204030204" pitchFamily="34" charset="0"/>
              </a:rPr>
              <a:t>billing.   </a:t>
            </a:r>
            <a:endParaRPr lang="en-US" sz="2400" dirty="0">
              <a:latin typeface="Calibri" panose="020F0502020204030204" pitchFamily="34" charset="0"/>
            </a:endParaRPr>
          </a:p>
          <a:p>
            <a:pPr lvl="0"/>
            <a:r>
              <a:rPr lang="en-US" sz="2400" dirty="0">
                <a:latin typeface="Calibri" panose="020F0502020204030204" pitchFamily="34" charset="0"/>
              </a:rPr>
              <a:t>2 copies of the costs package should be sent to Brenna Smathers to bill. </a:t>
            </a:r>
          </a:p>
          <a:p>
            <a:pPr lvl="1">
              <a:buFont typeface="Arial" panose="020B0604020202020204" pitchFamily="34" charset="0"/>
              <a:buChar char="•"/>
            </a:pPr>
            <a:endParaRPr lang="en-US" sz="2400" dirty="0"/>
          </a:p>
        </p:txBody>
      </p:sp>
      <p:sp>
        <p:nvSpPr>
          <p:cNvPr id="4" name="Slide Number Placeholder 3"/>
          <p:cNvSpPr>
            <a:spLocks noGrp="1"/>
          </p:cNvSpPr>
          <p:nvPr>
            <p:ph type="sldNum" sz="quarter" idx="12"/>
          </p:nvPr>
        </p:nvSpPr>
        <p:spPr/>
        <p:txBody>
          <a:bodyPr/>
          <a:lstStyle/>
          <a:p>
            <a:fld id="{E3BC7D5A-FD19-4AAE-BCB9-DE57133F7A2C}" type="slidenum">
              <a:rPr lang="en-US" sz="1600" smtClean="0"/>
              <a:pPr/>
              <a:t>14</a:t>
            </a:fld>
            <a:endParaRPr lang="en-US" sz="1600" dirty="0"/>
          </a:p>
        </p:txBody>
      </p:sp>
    </p:spTree>
    <p:extLst>
      <p:ext uri="{BB962C8B-B14F-4D97-AF65-F5344CB8AC3E}">
        <p14:creationId xmlns:p14="http://schemas.microsoft.com/office/powerpoint/2010/main" val="30211942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latin typeface="Calibri" panose="020F0502020204030204" pitchFamily="34" charset="0"/>
              </a:rPr>
              <a:t>Establish Accounts Receivable</a:t>
            </a:r>
            <a:endParaRPr lang="en-US" dirty="0"/>
          </a:p>
        </p:txBody>
      </p:sp>
      <p:sp>
        <p:nvSpPr>
          <p:cNvPr id="3" name="Content Placeholder 2"/>
          <p:cNvSpPr>
            <a:spLocks noGrp="1"/>
          </p:cNvSpPr>
          <p:nvPr>
            <p:ph idx="1"/>
          </p:nvPr>
        </p:nvSpPr>
        <p:spPr>
          <a:xfrm>
            <a:off x="228600" y="1371600"/>
            <a:ext cx="8382000" cy="5029200"/>
          </a:xfrm>
        </p:spPr>
        <p:txBody>
          <a:bodyPr/>
          <a:lstStyle/>
          <a:p>
            <a:r>
              <a:rPr lang="en-US" sz="2400" dirty="0">
                <a:latin typeface="Calibri" panose="020F0502020204030204" pitchFamily="34" charset="0"/>
              </a:rPr>
              <a:t>When the district is </a:t>
            </a:r>
            <a:r>
              <a:rPr lang="en-US" sz="2400" dirty="0" smtClean="0">
                <a:latin typeface="Calibri" panose="020F0502020204030204" pitchFamily="34" charset="0"/>
              </a:rPr>
              <a:t> </a:t>
            </a:r>
            <a:r>
              <a:rPr lang="en-US" sz="2400" u="sng" dirty="0" smtClean="0">
                <a:latin typeface="Calibri" panose="020F0502020204030204" pitchFamily="34" charset="0"/>
              </a:rPr>
              <a:t>NOT</a:t>
            </a:r>
            <a:r>
              <a:rPr lang="en-US" sz="2400" dirty="0" smtClean="0">
                <a:latin typeface="Calibri" panose="020F0502020204030204" pitchFamily="34" charset="0"/>
              </a:rPr>
              <a:t> using </a:t>
            </a:r>
            <a:r>
              <a:rPr lang="en-US" sz="2400" dirty="0">
                <a:latin typeface="Calibri" panose="020F0502020204030204" pitchFamily="34" charset="0"/>
              </a:rPr>
              <a:t>or </a:t>
            </a:r>
            <a:r>
              <a:rPr lang="en-US" sz="2400" dirty="0" smtClean="0">
                <a:latin typeface="Calibri" panose="020F0502020204030204" pitchFamily="34" charset="0"/>
              </a:rPr>
              <a:t>approved </a:t>
            </a:r>
            <a:r>
              <a:rPr lang="en-US" sz="2400" dirty="0">
                <a:latin typeface="Calibri" panose="020F0502020204030204" pitchFamily="34" charset="0"/>
              </a:rPr>
              <a:t>for 4SR7 funds, the </a:t>
            </a:r>
            <a:r>
              <a:rPr lang="en-US" sz="2400" dirty="0" smtClean="0">
                <a:latin typeface="Calibri" panose="020F0502020204030204" pitchFamily="34" charset="0"/>
              </a:rPr>
              <a:t>district accounting </a:t>
            </a:r>
            <a:r>
              <a:rPr lang="en-US" sz="2400" dirty="0">
                <a:latin typeface="Calibri" panose="020F0502020204030204" pitchFamily="34" charset="0"/>
              </a:rPr>
              <a:t>office will invoice the driver for the </a:t>
            </a:r>
            <a:r>
              <a:rPr lang="en-US" sz="2400" dirty="0" smtClean="0">
                <a:latin typeface="Calibri" panose="020F0502020204030204" pitchFamily="34" charset="0"/>
              </a:rPr>
              <a:t>damages. </a:t>
            </a:r>
          </a:p>
          <a:p>
            <a:r>
              <a:rPr lang="en-US" sz="2400" dirty="0" smtClean="0">
                <a:latin typeface="Calibri" panose="020F0502020204030204" pitchFamily="34" charset="0"/>
              </a:rPr>
              <a:t>Once repairs are completed, all documentation </a:t>
            </a:r>
            <a:r>
              <a:rPr lang="en-US" sz="2400" dirty="0">
                <a:latin typeface="Calibri" panose="020F0502020204030204" pitchFamily="34" charset="0"/>
              </a:rPr>
              <a:t>will go to </a:t>
            </a:r>
            <a:r>
              <a:rPr lang="en-US" sz="2400" dirty="0" smtClean="0">
                <a:latin typeface="Calibri" panose="020F0502020204030204" pitchFamily="34" charset="0"/>
              </a:rPr>
              <a:t>the district accounting personnel to </a:t>
            </a:r>
            <a:r>
              <a:rPr lang="en-US" sz="2400" dirty="0">
                <a:latin typeface="Calibri" panose="020F0502020204030204" pitchFamily="34" charset="0"/>
              </a:rPr>
              <a:t>create </a:t>
            </a:r>
            <a:r>
              <a:rPr lang="en-US" sz="2400" dirty="0" smtClean="0">
                <a:latin typeface="Calibri" panose="020F0502020204030204" pitchFamily="34" charset="0"/>
              </a:rPr>
              <a:t>an invoice </a:t>
            </a:r>
            <a:r>
              <a:rPr lang="en-US" sz="2400" dirty="0">
                <a:latin typeface="Calibri" panose="020F0502020204030204" pitchFamily="34" charset="0"/>
              </a:rPr>
              <a:t>in the receivables system (ARS</a:t>
            </a:r>
            <a:r>
              <a:rPr lang="en-US" sz="2400" dirty="0" smtClean="0">
                <a:latin typeface="Calibri" panose="020F0502020204030204" pitchFamily="34" charset="0"/>
              </a:rPr>
              <a:t>) </a:t>
            </a:r>
            <a:r>
              <a:rPr lang="en-US" sz="2400" dirty="0">
                <a:latin typeface="Calibri" panose="020F0502020204030204" pitchFamily="34" charset="0"/>
              </a:rPr>
              <a:t>using the appropriate damage coding (452500B</a:t>
            </a:r>
            <a:r>
              <a:rPr lang="en-US" sz="2400" dirty="0" smtClean="0">
                <a:latin typeface="Calibri" panose="020F0502020204030204" pitchFamily="34" charset="0"/>
              </a:rPr>
              <a:t>).  </a:t>
            </a:r>
            <a:endParaRPr lang="en-US" sz="2400" dirty="0">
              <a:latin typeface="Calibri" panose="020F0502020204030204" pitchFamily="34" charset="0"/>
            </a:endParaRPr>
          </a:p>
          <a:p>
            <a:endParaRPr lang="en-US" dirty="0"/>
          </a:p>
        </p:txBody>
      </p:sp>
      <p:sp>
        <p:nvSpPr>
          <p:cNvPr id="4" name="Slide Number Placeholder 3"/>
          <p:cNvSpPr>
            <a:spLocks noGrp="1"/>
          </p:cNvSpPr>
          <p:nvPr>
            <p:ph type="sldNum" sz="quarter" idx="12"/>
          </p:nvPr>
        </p:nvSpPr>
        <p:spPr/>
        <p:txBody>
          <a:bodyPr/>
          <a:lstStyle/>
          <a:p>
            <a:fld id="{C43098D7-2ABF-442B-9EB0-D681DD973F89}" type="slidenum">
              <a:rPr lang="en-US" altLang="en-US" smtClean="0"/>
              <a:pPr/>
              <a:t>15</a:t>
            </a:fld>
            <a:endParaRPr lang="en-US" altLang="en-US" dirty="0"/>
          </a:p>
        </p:txBody>
      </p:sp>
    </p:spTree>
    <p:extLst>
      <p:ext uri="{BB962C8B-B14F-4D97-AF65-F5344CB8AC3E}">
        <p14:creationId xmlns:p14="http://schemas.microsoft.com/office/powerpoint/2010/main" val="2266443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1923824" y="2963466"/>
            <a:ext cx="6305776" cy="931069"/>
          </a:xfrm>
        </p:spPr>
        <p:txBody>
          <a:bodyPr>
            <a:normAutofit/>
          </a:bodyPr>
          <a:lstStyle/>
          <a:p>
            <a:pPr algn="ctr" eaLnBrk="1" hangingPunct="1">
              <a:defRPr/>
            </a:pPr>
            <a:r>
              <a:rPr lang="en-US" altLang="en-US" sz="4400" spc="-150" dirty="0" smtClean="0">
                <a:solidFill>
                  <a:schemeClr val="tx1"/>
                </a:solidFill>
                <a:latin typeface="Calibri" panose="020F0502020204030204" pitchFamily="34" charset="0"/>
                <a:cs typeface="Arial" pitchFamily="34" charset="0"/>
              </a:rPr>
              <a:t>4SR7 Funded Bridge Hits</a:t>
            </a:r>
            <a:endParaRPr lang="en-US" altLang="en-US" sz="4400" spc="-150" dirty="0">
              <a:solidFill>
                <a:schemeClr val="tx1"/>
              </a:solidFill>
              <a:latin typeface="Calibri" panose="020F0502020204030204" pitchFamily="34" charset="0"/>
              <a:cs typeface="Arial"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543288"/>
            <a:ext cx="1771425" cy="1771425"/>
          </a:xfrm>
          <a:prstGeom prst="rect">
            <a:avLst/>
          </a:prstGeom>
        </p:spPr>
      </p:pic>
    </p:spTree>
    <p:extLst>
      <p:ext uri="{BB962C8B-B14F-4D97-AF65-F5344CB8AC3E}">
        <p14:creationId xmlns:p14="http://schemas.microsoft.com/office/powerpoint/2010/main" val="4292431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9" y="212725"/>
            <a:ext cx="8991600" cy="1066800"/>
          </a:xfrm>
        </p:spPr>
        <p:txBody>
          <a:bodyPr>
            <a:noAutofit/>
          </a:bodyPr>
          <a:lstStyle/>
          <a:p>
            <a:pPr algn="ctr"/>
            <a:r>
              <a:rPr lang="en-US" sz="4000" dirty="0" smtClean="0">
                <a:latin typeface="Calibri" panose="020F0502020204030204" pitchFamily="34" charset="0"/>
              </a:rPr>
              <a:t>Funded 4SR7 Bridge Hits</a:t>
            </a:r>
            <a:endParaRPr lang="en-US" sz="4000" dirty="0">
              <a:latin typeface="Calibri" panose="020F0502020204030204" pitchFamily="34" charset="0"/>
            </a:endParaRPr>
          </a:p>
        </p:txBody>
      </p:sp>
      <p:sp>
        <p:nvSpPr>
          <p:cNvPr id="3" name="Content Placeholder 2"/>
          <p:cNvSpPr>
            <a:spLocks noGrp="1"/>
          </p:cNvSpPr>
          <p:nvPr>
            <p:ph idx="1"/>
          </p:nvPr>
        </p:nvSpPr>
        <p:spPr>
          <a:xfrm>
            <a:off x="0" y="1371600"/>
            <a:ext cx="8978503" cy="5029200"/>
          </a:xfrm>
        </p:spPr>
        <p:txBody>
          <a:bodyPr/>
          <a:lstStyle/>
          <a:p>
            <a:pPr lvl="1">
              <a:buFont typeface="Arial" panose="020B0604020202020204" pitchFamily="34" charset="0"/>
              <a:buChar char="•"/>
            </a:pPr>
            <a:r>
              <a:rPr lang="en-US" sz="2400" dirty="0" smtClean="0">
                <a:latin typeface="Calibri" panose="020F0502020204030204" pitchFamily="34" charset="0"/>
              </a:rPr>
              <a:t>Examples:</a:t>
            </a:r>
          </a:p>
          <a:p>
            <a:pPr lvl="2">
              <a:buFont typeface="Wingdings" panose="05000000000000000000" pitchFamily="2" charset="2"/>
              <a:buChar char="Ø"/>
            </a:pPr>
            <a:r>
              <a:rPr lang="en-US" sz="2400" dirty="0" smtClean="0">
                <a:latin typeface="Calibri" panose="020F0502020204030204" pitchFamily="34" charset="0"/>
              </a:rPr>
              <a:t>FRA-I-270/I-70 Tanker Fire - $2.2M (7/15)</a:t>
            </a:r>
          </a:p>
          <a:p>
            <a:pPr lvl="2">
              <a:buFont typeface="Wingdings" panose="05000000000000000000" pitchFamily="2" charset="2"/>
              <a:buChar char="Ø"/>
            </a:pPr>
            <a:r>
              <a:rPr lang="en-US" sz="2400" dirty="0">
                <a:latin typeface="Calibri" panose="020F0502020204030204" pitchFamily="34" charset="0"/>
              </a:rPr>
              <a:t>WAY-US30-16.61 Bridge Hit $384,780 </a:t>
            </a:r>
            <a:r>
              <a:rPr lang="en-US" sz="2400" dirty="0" smtClean="0">
                <a:latin typeface="Calibri" panose="020F0502020204030204" pitchFamily="34" charset="0"/>
              </a:rPr>
              <a:t>(10/15)</a:t>
            </a:r>
            <a:endParaRPr lang="en-US" sz="2400" dirty="0">
              <a:latin typeface="Calibri" panose="020F0502020204030204" pitchFamily="34" charset="0"/>
            </a:endParaRPr>
          </a:p>
          <a:p>
            <a:pPr lvl="2">
              <a:buFont typeface="Wingdings" panose="05000000000000000000" pitchFamily="2" charset="2"/>
              <a:buChar char="Ø"/>
            </a:pPr>
            <a:r>
              <a:rPr lang="en-US" sz="2400" dirty="0" smtClean="0">
                <a:latin typeface="Calibri" panose="020F0502020204030204" pitchFamily="34" charset="0"/>
              </a:rPr>
              <a:t>FRA-US23/SR104 Removal &amp; Rebuild-$632,000 (1/16)</a:t>
            </a:r>
          </a:p>
          <a:p>
            <a:pPr lvl="2">
              <a:buFont typeface="Wingdings" panose="05000000000000000000" pitchFamily="2" charset="2"/>
              <a:buChar char="Ø"/>
            </a:pPr>
            <a:r>
              <a:rPr lang="en-US" sz="2400" dirty="0" smtClean="0">
                <a:latin typeface="Calibri" panose="020F0502020204030204" pitchFamily="34" charset="0"/>
              </a:rPr>
              <a:t>FRA-270/33 </a:t>
            </a:r>
            <a:r>
              <a:rPr lang="en-US" sz="2400" dirty="0">
                <a:latin typeface="Calibri" panose="020F0502020204030204" pitchFamily="34" charset="0"/>
              </a:rPr>
              <a:t>Bridge </a:t>
            </a:r>
            <a:r>
              <a:rPr lang="en-US" sz="2400" dirty="0" smtClean="0">
                <a:latin typeface="Calibri" panose="020F0502020204030204" pitchFamily="34" charset="0"/>
              </a:rPr>
              <a:t>Fire, Estimate </a:t>
            </a:r>
            <a:r>
              <a:rPr lang="en-US" sz="2400" dirty="0">
                <a:latin typeface="Calibri" panose="020F0502020204030204" pitchFamily="34" charset="0"/>
              </a:rPr>
              <a:t>$675,000 </a:t>
            </a:r>
            <a:r>
              <a:rPr lang="en-US" sz="2400" dirty="0" smtClean="0">
                <a:latin typeface="Calibri" panose="020F0502020204030204" pitchFamily="34" charset="0"/>
              </a:rPr>
              <a:t>(1/17)</a:t>
            </a:r>
            <a:endParaRPr lang="en-US" sz="2400" dirty="0">
              <a:latin typeface="Calibri" panose="020F0502020204030204" pitchFamily="34" charset="0"/>
            </a:endParaRPr>
          </a:p>
          <a:p>
            <a:pPr lvl="2">
              <a:buFont typeface="Wingdings" panose="05000000000000000000" pitchFamily="2" charset="2"/>
              <a:buChar char="Ø"/>
            </a:pPr>
            <a:r>
              <a:rPr lang="en-US" sz="2400" dirty="0" smtClean="0">
                <a:latin typeface="Calibri" panose="020F0502020204030204" pitchFamily="34" charset="0"/>
              </a:rPr>
              <a:t>FAI-33-11.59 Bridge Hit, Estimate $380,000 (3/17)</a:t>
            </a:r>
          </a:p>
          <a:p>
            <a:pPr lvl="2">
              <a:buFont typeface="Courier New" panose="02070309020205020404" pitchFamily="49" charset="0"/>
              <a:buChar char="o"/>
            </a:pPr>
            <a:endParaRPr lang="en-US" sz="2400" dirty="0" smtClean="0"/>
          </a:p>
          <a:p>
            <a:pPr marL="914400" lvl="2" indent="0">
              <a:buNone/>
            </a:pPr>
            <a:endParaRPr lang="en-US" sz="2400" dirty="0" smtClean="0"/>
          </a:p>
          <a:p>
            <a:pPr lvl="2">
              <a:buFont typeface="Arial" panose="020B0604020202020204" pitchFamily="34" charset="0"/>
              <a:buChar char="•"/>
            </a:pPr>
            <a:endParaRPr lang="en-US" sz="2000" dirty="0"/>
          </a:p>
        </p:txBody>
      </p:sp>
      <p:sp>
        <p:nvSpPr>
          <p:cNvPr id="4" name="Slide Number Placeholder 3"/>
          <p:cNvSpPr>
            <a:spLocks noGrp="1"/>
          </p:cNvSpPr>
          <p:nvPr>
            <p:ph type="sldNum" sz="quarter" idx="12"/>
          </p:nvPr>
        </p:nvSpPr>
        <p:spPr/>
        <p:txBody>
          <a:bodyPr/>
          <a:lstStyle/>
          <a:p>
            <a:fld id="{E3BC7D5A-FD19-4AAE-BCB9-DE57133F7A2C}" type="slidenum">
              <a:rPr lang="en-US" sz="1600" smtClean="0"/>
              <a:pPr/>
              <a:t>17</a:t>
            </a:fld>
            <a:endParaRPr lang="en-US" sz="1600" dirty="0"/>
          </a:p>
        </p:txBody>
      </p:sp>
    </p:spTree>
    <p:extLst>
      <p:ext uri="{BB962C8B-B14F-4D97-AF65-F5344CB8AC3E}">
        <p14:creationId xmlns:p14="http://schemas.microsoft.com/office/powerpoint/2010/main" val="30040325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6600" dirty="0" smtClean="0"/>
              <a:t>Questions?</a:t>
            </a:r>
            <a:endParaRPr lang="en-US" sz="6600" dirty="0"/>
          </a:p>
        </p:txBody>
      </p:sp>
      <p:sp>
        <p:nvSpPr>
          <p:cNvPr id="4" name="Slide Number Placeholder 3"/>
          <p:cNvSpPr>
            <a:spLocks noGrp="1"/>
          </p:cNvSpPr>
          <p:nvPr>
            <p:ph type="sldNum" sz="quarter" idx="12"/>
          </p:nvPr>
        </p:nvSpPr>
        <p:spPr/>
        <p:txBody>
          <a:bodyPr/>
          <a:lstStyle/>
          <a:p>
            <a:fld id="{C43098D7-2ABF-442B-9EB0-D681DD973F89}" type="slidenum">
              <a:rPr lang="en-US" altLang="en-US" smtClean="0"/>
              <a:pPr/>
              <a:t>18</a:t>
            </a:fld>
            <a:endParaRPr lang="en-US" alt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369" y="1279525"/>
            <a:ext cx="9067800" cy="5093641"/>
          </a:xfrm>
          <a:prstGeom prst="rect">
            <a:avLst/>
          </a:prstGeom>
        </p:spPr>
      </p:pic>
    </p:spTree>
    <p:extLst>
      <p:ext uri="{BB962C8B-B14F-4D97-AF65-F5344CB8AC3E}">
        <p14:creationId xmlns:p14="http://schemas.microsoft.com/office/powerpoint/2010/main" val="2583922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panose="020F0502020204030204" pitchFamily="34" charset="0"/>
              </a:rPr>
              <a:t>Overview</a:t>
            </a:r>
            <a:endParaRPr lang="en-US" sz="4000" dirty="0">
              <a:latin typeface="Calibri" panose="020F0502020204030204" pitchFamily="34" charset="0"/>
            </a:endParaRPr>
          </a:p>
        </p:txBody>
      </p:sp>
      <p:sp>
        <p:nvSpPr>
          <p:cNvPr id="3" name="Content Placeholder 2"/>
          <p:cNvSpPr>
            <a:spLocks noGrp="1"/>
          </p:cNvSpPr>
          <p:nvPr>
            <p:ph idx="1"/>
          </p:nvPr>
        </p:nvSpPr>
        <p:spPr/>
        <p:txBody>
          <a:bodyPr/>
          <a:lstStyle/>
          <a:p>
            <a:r>
              <a:rPr lang="en-US" sz="2400" dirty="0" smtClean="0">
                <a:latin typeface="Calibri" panose="020F0502020204030204" pitchFamily="34" charset="0"/>
              </a:rPr>
              <a:t>Program Overview</a:t>
            </a:r>
          </a:p>
          <a:p>
            <a:r>
              <a:rPr lang="en-US" sz="2400" dirty="0" smtClean="0">
                <a:latin typeface="Calibri" panose="020F0502020204030204" pitchFamily="34" charset="0"/>
              </a:rPr>
              <a:t>Eligible Costs</a:t>
            </a:r>
          </a:p>
          <a:p>
            <a:r>
              <a:rPr lang="en-US" sz="2400" dirty="0">
                <a:latin typeface="Calibri" panose="020F0502020204030204" pitchFamily="34" charset="0"/>
              </a:rPr>
              <a:t>Program Points of Contact</a:t>
            </a:r>
          </a:p>
          <a:p>
            <a:r>
              <a:rPr lang="en-US" sz="2400" dirty="0" smtClean="0">
                <a:latin typeface="Calibri" panose="020F0502020204030204" pitchFamily="34" charset="0"/>
              </a:rPr>
              <a:t>Process</a:t>
            </a:r>
          </a:p>
          <a:p>
            <a:r>
              <a:rPr lang="en-US" sz="2400" dirty="0" smtClean="0">
                <a:latin typeface="Calibri" panose="020F0502020204030204" pitchFamily="34" charset="0"/>
              </a:rPr>
              <a:t>Establishing Accounts Receivable</a:t>
            </a:r>
          </a:p>
          <a:p>
            <a:r>
              <a:rPr lang="en-US" sz="2400" dirty="0" smtClean="0">
                <a:latin typeface="Calibri" panose="020F0502020204030204" pitchFamily="34" charset="0"/>
              </a:rPr>
              <a:t>4SR7 Funded Bridge Hits</a:t>
            </a:r>
          </a:p>
        </p:txBody>
      </p:sp>
      <p:sp>
        <p:nvSpPr>
          <p:cNvPr id="4" name="Slide Number Placeholder 3"/>
          <p:cNvSpPr>
            <a:spLocks noGrp="1"/>
          </p:cNvSpPr>
          <p:nvPr>
            <p:ph type="sldNum" sz="quarter" idx="12"/>
          </p:nvPr>
        </p:nvSpPr>
        <p:spPr/>
        <p:txBody>
          <a:bodyPr/>
          <a:lstStyle/>
          <a:p>
            <a:fld id="{E3BC7D5A-FD19-4AAE-BCB9-DE57133F7A2C}" type="slidenum">
              <a:rPr lang="en-US" smtClean="0"/>
              <a:pPr/>
              <a:t>2</a:t>
            </a:fld>
            <a:endParaRPr lang="en-US" dirty="0"/>
          </a:p>
        </p:txBody>
      </p:sp>
    </p:spTree>
    <p:extLst>
      <p:ext uri="{BB962C8B-B14F-4D97-AF65-F5344CB8AC3E}">
        <p14:creationId xmlns:p14="http://schemas.microsoft.com/office/powerpoint/2010/main" val="10568762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1371600" y="2934777"/>
            <a:ext cx="7772399" cy="931069"/>
          </a:xfrm>
        </p:spPr>
        <p:txBody>
          <a:bodyPr>
            <a:noAutofit/>
          </a:bodyPr>
          <a:lstStyle/>
          <a:p>
            <a:pPr algn="ctr" eaLnBrk="1" hangingPunct="1">
              <a:defRPr/>
            </a:pPr>
            <a:r>
              <a:rPr lang="en-US" sz="4400" spc="-150" dirty="0" smtClean="0">
                <a:solidFill>
                  <a:schemeClr val="tx1"/>
                </a:solidFill>
                <a:effectLst>
                  <a:outerShdw blurRad="38100" dist="38100" dir="2700000" algn="tl">
                    <a:srgbClr val="000000">
                      <a:alpha val="43137"/>
                    </a:srgbClr>
                  </a:outerShdw>
                </a:effectLst>
                <a:latin typeface="Calibri" panose="020F0502020204030204" pitchFamily="34" charset="0"/>
                <a:cs typeface="Arial" pitchFamily="34" charset="0"/>
              </a:rPr>
              <a:t>Program Overview</a:t>
            </a:r>
            <a:endParaRPr lang="en-US" sz="4400" spc="-150" dirty="0">
              <a:solidFill>
                <a:schemeClr val="tx1"/>
              </a:solidFill>
              <a:effectLst>
                <a:outerShdw blurRad="38100" dist="38100" dir="2700000" algn="tl">
                  <a:srgbClr val="000000">
                    <a:alpha val="43137"/>
                  </a:srgbClr>
                </a:outerShdw>
              </a:effectLst>
              <a:latin typeface="Calibri" panose="020F0502020204030204" pitchFamily="34" charset="0"/>
              <a:cs typeface="Arial"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543288"/>
            <a:ext cx="1771425" cy="1771425"/>
          </a:xfrm>
          <a:prstGeom prst="rect">
            <a:avLst/>
          </a:prstGeom>
        </p:spPr>
      </p:pic>
    </p:spTree>
    <p:extLst>
      <p:ext uri="{BB962C8B-B14F-4D97-AF65-F5344CB8AC3E}">
        <p14:creationId xmlns:p14="http://schemas.microsoft.com/office/powerpoint/2010/main" val="2012982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9" y="212725"/>
            <a:ext cx="8991600" cy="1066800"/>
          </a:xfrm>
        </p:spPr>
        <p:txBody>
          <a:bodyPr>
            <a:noAutofit/>
          </a:bodyPr>
          <a:lstStyle/>
          <a:p>
            <a:pPr algn="ctr"/>
            <a:r>
              <a:rPr lang="en-US" sz="4000" dirty="0" smtClean="0">
                <a:latin typeface="Calibri" panose="020F0502020204030204" pitchFamily="34" charset="0"/>
              </a:rPr>
              <a:t>4SR7 Program Overview</a:t>
            </a:r>
            <a:endParaRPr lang="en-US" sz="4000" dirty="0">
              <a:latin typeface="Calibri" panose="020F0502020204030204" pitchFamily="34" charset="0"/>
            </a:endParaRPr>
          </a:p>
        </p:txBody>
      </p:sp>
      <p:sp>
        <p:nvSpPr>
          <p:cNvPr id="3" name="Content Placeholder 2"/>
          <p:cNvSpPr>
            <a:spLocks noGrp="1"/>
          </p:cNvSpPr>
          <p:nvPr>
            <p:ph idx="1"/>
          </p:nvPr>
        </p:nvSpPr>
        <p:spPr>
          <a:xfrm>
            <a:off x="-152400" y="1371600"/>
            <a:ext cx="8839200" cy="5029200"/>
          </a:xfrm>
        </p:spPr>
        <p:txBody>
          <a:bodyPr/>
          <a:lstStyle/>
          <a:p>
            <a:pPr lvl="1">
              <a:buFont typeface="Arial" panose="020B0604020202020204" pitchFamily="34" charset="0"/>
              <a:buChar char="•"/>
            </a:pPr>
            <a:r>
              <a:rPr lang="en-US" sz="2400" dirty="0" smtClean="0">
                <a:latin typeface="Calibri" panose="020F0502020204030204" pitchFamily="34" charset="0"/>
              </a:rPr>
              <a:t>Central Office funded program for emergency bridge damage repairs. </a:t>
            </a:r>
          </a:p>
          <a:p>
            <a:pPr lvl="2">
              <a:buFont typeface="Wingdings" panose="05000000000000000000" pitchFamily="2" charset="2"/>
              <a:buChar char="Ø"/>
            </a:pPr>
            <a:r>
              <a:rPr lang="en-US" sz="2400" dirty="0" smtClean="0">
                <a:latin typeface="Calibri" panose="020F0502020204030204" pitchFamily="34" charset="0"/>
              </a:rPr>
              <a:t>Estimated $1M new allocation annually</a:t>
            </a:r>
          </a:p>
          <a:p>
            <a:pPr lvl="1">
              <a:buFont typeface="Arial" panose="020B0604020202020204" pitchFamily="34" charset="0"/>
              <a:buChar char="•"/>
            </a:pPr>
            <a:r>
              <a:rPr lang="en-US" sz="2400" dirty="0" smtClean="0">
                <a:latin typeface="Calibri" panose="020F0502020204030204" pitchFamily="34" charset="0"/>
              </a:rPr>
              <a:t>Alleviates districts from using district allocations for these types of repairs.</a:t>
            </a:r>
          </a:p>
          <a:p>
            <a:pPr lvl="1">
              <a:buFont typeface="Arial" panose="020B0604020202020204" pitchFamily="34" charset="0"/>
              <a:buChar char="•"/>
            </a:pPr>
            <a:r>
              <a:rPr lang="en-US" sz="2400" dirty="0" smtClean="0">
                <a:latin typeface="Calibri" panose="020F0502020204030204" pitchFamily="34" charset="0"/>
              </a:rPr>
              <a:t>Damages that affect structural integrity &amp; unsafe for motoring public.</a:t>
            </a:r>
          </a:p>
          <a:p>
            <a:pPr lvl="2">
              <a:buFont typeface="Arial" panose="020B0604020202020204" pitchFamily="34" charset="0"/>
              <a:buChar char="•"/>
            </a:pPr>
            <a:endParaRPr lang="en-US" sz="2400" dirty="0"/>
          </a:p>
        </p:txBody>
      </p:sp>
      <p:sp>
        <p:nvSpPr>
          <p:cNvPr id="4" name="Slide Number Placeholder 3"/>
          <p:cNvSpPr>
            <a:spLocks noGrp="1"/>
          </p:cNvSpPr>
          <p:nvPr>
            <p:ph type="sldNum" sz="quarter" idx="12"/>
          </p:nvPr>
        </p:nvSpPr>
        <p:spPr/>
        <p:txBody>
          <a:bodyPr/>
          <a:lstStyle/>
          <a:p>
            <a:fld id="{E3BC7D5A-FD19-4AAE-BCB9-DE57133F7A2C}" type="slidenum">
              <a:rPr lang="en-US" sz="1600" smtClean="0"/>
              <a:pPr/>
              <a:t>4</a:t>
            </a:fld>
            <a:endParaRPr lang="en-US" sz="1600" dirty="0"/>
          </a:p>
        </p:txBody>
      </p:sp>
    </p:spTree>
    <p:extLst>
      <p:ext uri="{BB962C8B-B14F-4D97-AF65-F5344CB8AC3E}">
        <p14:creationId xmlns:p14="http://schemas.microsoft.com/office/powerpoint/2010/main" val="329041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1524000" y="2763441"/>
            <a:ext cx="6457950" cy="1331119"/>
          </a:xfrm>
        </p:spPr>
        <p:txBody>
          <a:bodyPr>
            <a:noAutofit/>
          </a:bodyPr>
          <a:lstStyle/>
          <a:p>
            <a:pPr algn="ctr">
              <a:defRPr/>
            </a:pPr>
            <a:r>
              <a:rPr lang="en-US" altLang="en-US" sz="4400" spc="-150" dirty="0" smtClean="0">
                <a:solidFill>
                  <a:schemeClr val="tx1"/>
                </a:solidFill>
                <a:latin typeface="Calibri" panose="020F0502020204030204" pitchFamily="34" charset="0"/>
                <a:cs typeface="Arial" pitchFamily="34" charset="0"/>
              </a:rPr>
              <a:t>Eligible Costs</a:t>
            </a:r>
            <a:endParaRPr lang="en-US" altLang="en-US" sz="4400" spc="-150" dirty="0">
              <a:solidFill>
                <a:schemeClr val="tx1"/>
              </a:solidFill>
              <a:latin typeface="Calibri" panose="020F0502020204030204" pitchFamily="34" charset="0"/>
              <a:cs typeface="Arial"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543288"/>
            <a:ext cx="1771425" cy="1771425"/>
          </a:xfrm>
          <a:prstGeom prst="rect">
            <a:avLst/>
          </a:prstGeom>
        </p:spPr>
      </p:pic>
    </p:spTree>
    <p:extLst>
      <p:ext uri="{BB962C8B-B14F-4D97-AF65-F5344CB8AC3E}">
        <p14:creationId xmlns:p14="http://schemas.microsoft.com/office/powerpoint/2010/main" val="3434024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effectLst/>
              </a:rPr>
              <a:t/>
            </a:r>
            <a:br>
              <a:rPr lang="en-US" altLang="en-US" dirty="0" smtClean="0">
                <a:effectLst/>
              </a:rPr>
            </a:br>
            <a:r>
              <a:rPr lang="en-US" altLang="en-US" sz="4000" dirty="0" smtClean="0">
                <a:effectLst/>
                <a:latin typeface="Calibri" panose="020F0502020204030204" pitchFamily="34" charset="0"/>
              </a:rPr>
              <a:t>Eligible </a:t>
            </a:r>
            <a:r>
              <a:rPr lang="en-US" altLang="en-US" sz="4000" dirty="0">
                <a:effectLst/>
                <a:latin typeface="Calibri" panose="020F0502020204030204" pitchFamily="34" charset="0"/>
              </a:rPr>
              <a:t>4SR7 Costs</a:t>
            </a:r>
            <a:br>
              <a:rPr lang="en-US" altLang="en-US" sz="4000" dirty="0">
                <a:effectLst/>
                <a:latin typeface="Calibri" panose="020F0502020204030204" pitchFamily="34" charset="0"/>
              </a:rPr>
            </a:br>
            <a:endParaRPr lang="en-US" sz="4000" dirty="0">
              <a:latin typeface="Calibri" panose="020F0502020204030204" pitchFamily="34" charset="0"/>
            </a:endParaRPr>
          </a:p>
        </p:txBody>
      </p:sp>
      <p:sp>
        <p:nvSpPr>
          <p:cNvPr id="3" name="Content Placeholder 2"/>
          <p:cNvSpPr>
            <a:spLocks noGrp="1"/>
          </p:cNvSpPr>
          <p:nvPr>
            <p:ph idx="1"/>
          </p:nvPr>
        </p:nvSpPr>
        <p:spPr/>
        <p:txBody>
          <a:bodyPr/>
          <a:lstStyle/>
          <a:p>
            <a:pPr lvl="1">
              <a:buFont typeface="Arial" panose="020B0604020202020204" pitchFamily="34" charset="0"/>
              <a:buChar char="•"/>
            </a:pPr>
            <a:r>
              <a:rPr lang="en-US" sz="2400" dirty="0">
                <a:latin typeface="Calibri" panose="020F0502020204030204" pitchFamily="34" charset="0"/>
              </a:rPr>
              <a:t>100% of contract cost only.</a:t>
            </a:r>
          </a:p>
          <a:p>
            <a:pPr lvl="1">
              <a:buFont typeface="Arial" panose="020B0604020202020204" pitchFamily="34" charset="0"/>
              <a:buChar char="•"/>
            </a:pPr>
            <a:r>
              <a:rPr lang="en-US" sz="2400" dirty="0">
                <a:latin typeface="Calibri" panose="020F0502020204030204" pitchFamily="34" charset="0"/>
              </a:rPr>
              <a:t>Structural damage to bridges by accidents.	</a:t>
            </a:r>
            <a:r>
              <a:rPr lang="en-US" sz="2400" dirty="0" smtClean="0">
                <a:latin typeface="Calibri" panose="020F0502020204030204" pitchFamily="34" charset="0"/>
              </a:rPr>
              <a:t>	</a:t>
            </a:r>
          </a:p>
          <a:p>
            <a:pPr lvl="2">
              <a:buFont typeface="Wingdings" panose="05000000000000000000" pitchFamily="2" charset="2"/>
              <a:buChar char="Ø"/>
            </a:pPr>
            <a:r>
              <a:rPr lang="en-US" sz="2400" dirty="0" smtClean="0">
                <a:latin typeface="Calibri" panose="020F0502020204030204" pitchFamily="34" charset="0"/>
              </a:rPr>
              <a:t>Not </a:t>
            </a:r>
            <a:r>
              <a:rPr lang="en-US" sz="2400" dirty="0">
                <a:latin typeface="Calibri" panose="020F0502020204030204" pitchFamily="34" charset="0"/>
              </a:rPr>
              <a:t>eligible for graffiti, guardrail hits</a:t>
            </a:r>
          </a:p>
          <a:p>
            <a:pPr lvl="1">
              <a:buFont typeface="Arial" panose="020B0604020202020204" pitchFamily="34" charset="0"/>
              <a:buChar char="•"/>
            </a:pPr>
            <a:r>
              <a:rPr lang="en-US" sz="2400" dirty="0">
                <a:latin typeface="Calibri" panose="020F0502020204030204" pitchFamily="34" charset="0"/>
              </a:rPr>
              <a:t>Program covers costs if repairs completed within 18 months from accident date.</a:t>
            </a:r>
          </a:p>
          <a:p>
            <a:pPr lvl="2">
              <a:buFont typeface="Wingdings" panose="05000000000000000000" pitchFamily="2" charset="2"/>
              <a:buChar char="Ø"/>
            </a:pPr>
            <a:r>
              <a:rPr lang="en-US" sz="2400" dirty="0" smtClean="0">
                <a:latin typeface="Calibri" panose="020F0502020204030204" pitchFamily="34" charset="0"/>
              </a:rPr>
              <a:t>Extensions </a:t>
            </a:r>
            <a:r>
              <a:rPr lang="en-US" sz="2400" dirty="0">
                <a:latin typeface="Calibri" panose="020F0502020204030204" pitchFamily="34" charset="0"/>
              </a:rPr>
              <a:t>upon program manager approval</a:t>
            </a:r>
          </a:p>
          <a:p>
            <a:endParaRPr lang="en-US" dirty="0"/>
          </a:p>
        </p:txBody>
      </p:sp>
      <p:sp>
        <p:nvSpPr>
          <p:cNvPr id="4" name="Slide Number Placeholder 3"/>
          <p:cNvSpPr>
            <a:spLocks noGrp="1"/>
          </p:cNvSpPr>
          <p:nvPr>
            <p:ph type="sldNum" sz="quarter" idx="12"/>
          </p:nvPr>
        </p:nvSpPr>
        <p:spPr/>
        <p:txBody>
          <a:bodyPr/>
          <a:lstStyle/>
          <a:p>
            <a:fld id="{C43098D7-2ABF-442B-9EB0-D681DD973F89}" type="slidenum">
              <a:rPr lang="en-US" altLang="en-US" smtClean="0"/>
              <a:pPr/>
              <a:t>6</a:t>
            </a:fld>
            <a:endParaRPr lang="en-US" altLang="en-US" dirty="0"/>
          </a:p>
        </p:txBody>
      </p:sp>
    </p:spTree>
    <p:extLst>
      <p:ext uri="{BB962C8B-B14F-4D97-AF65-F5344CB8AC3E}">
        <p14:creationId xmlns:p14="http://schemas.microsoft.com/office/powerpoint/2010/main" val="35429790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1923824" y="2963466"/>
            <a:ext cx="6305776" cy="931069"/>
          </a:xfrm>
        </p:spPr>
        <p:txBody>
          <a:bodyPr>
            <a:normAutofit/>
          </a:bodyPr>
          <a:lstStyle/>
          <a:p>
            <a:pPr algn="ctr" eaLnBrk="1" hangingPunct="1">
              <a:defRPr/>
            </a:pPr>
            <a:r>
              <a:rPr lang="en-US" altLang="en-US" sz="4400" spc="-150" dirty="0" smtClean="0">
                <a:solidFill>
                  <a:schemeClr val="tx1"/>
                </a:solidFill>
                <a:latin typeface="Calibri" panose="020F0502020204030204" pitchFamily="34" charset="0"/>
                <a:cs typeface="Arial" pitchFamily="34" charset="0"/>
              </a:rPr>
              <a:t>Program Points of Contact</a:t>
            </a:r>
            <a:endParaRPr lang="en-US" altLang="en-US" sz="4400" spc="-150" dirty="0">
              <a:solidFill>
                <a:schemeClr val="tx1"/>
              </a:solidFill>
              <a:latin typeface="Calibri" panose="020F0502020204030204" pitchFamily="34" charset="0"/>
              <a:cs typeface="Arial"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543288"/>
            <a:ext cx="1771425" cy="1771425"/>
          </a:xfrm>
          <a:prstGeom prst="rect">
            <a:avLst/>
          </a:prstGeom>
        </p:spPr>
      </p:pic>
    </p:spTree>
    <p:extLst>
      <p:ext uri="{BB962C8B-B14F-4D97-AF65-F5344CB8AC3E}">
        <p14:creationId xmlns:p14="http://schemas.microsoft.com/office/powerpoint/2010/main" val="3749371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9" y="212725"/>
            <a:ext cx="8991600" cy="1066800"/>
          </a:xfrm>
        </p:spPr>
        <p:txBody>
          <a:bodyPr>
            <a:noAutofit/>
          </a:bodyPr>
          <a:lstStyle/>
          <a:p>
            <a:pPr algn="ctr"/>
            <a:r>
              <a:rPr lang="en-US" sz="4000" dirty="0" smtClean="0">
                <a:latin typeface="Calibri" panose="020F0502020204030204" pitchFamily="34" charset="0"/>
              </a:rPr>
              <a:t>4SR7 Points of Contact</a:t>
            </a:r>
            <a:endParaRPr lang="en-US" sz="4000" dirty="0">
              <a:latin typeface="Calibri" panose="020F0502020204030204" pitchFamily="34" charset="0"/>
            </a:endParaRPr>
          </a:p>
        </p:txBody>
      </p:sp>
      <p:sp>
        <p:nvSpPr>
          <p:cNvPr id="3" name="Content Placeholder 2"/>
          <p:cNvSpPr>
            <a:spLocks noGrp="1"/>
          </p:cNvSpPr>
          <p:nvPr>
            <p:ph idx="1"/>
          </p:nvPr>
        </p:nvSpPr>
        <p:spPr/>
        <p:txBody>
          <a:bodyPr/>
          <a:lstStyle/>
          <a:p>
            <a:pPr lvl="1">
              <a:buFont typeface="Arial" panose="020B0604020202020204" pitchFamily="34" charset="0"/>
              <a:buChar char="•"/>
            </a:pPr>
            <a:r>
              <a:rPr lang="en-US" sz="2400" dirty="0" smtClean="0">
                <a:latin typeface="Calibri" panose="020F0502020204030204" pitchFamily="34" charset="0"/>
              </a:rPr>
              <a:t>Brenna Smathers, 4SR7 Program Manager, Central Office Finance/Accounts Receivable. </a:t>
            </a:r>
          </a:p>
          <a:p>
            <a:pPr lvl="2">
              <a:buFont typeface="Wingdings" panose="05000000000000000000" pitchFamily="2" charset="2"/>
              <a:buChar char="Ø"/>
            </a:pPr>
            <a:r>
              <a:rPr lang="en-US" sz="2400" dirty="0" smtClean="0">
                <a:latin typeface="Calibri" panose="020F0502020204030204" pitchFamily="34" charset="0"/>
              </a:rPr>
              <a:t>Sara Downs, Budget Administrator</a:t>
            </a:r>
          </a:p>
          <a:p>
            <a:pPr lvl="1">
              <a:buFont typeface="Arial" panose="020B0604020202020204" pitchFamily="34" charset="0"/>
              <a:buChar char="•"/>
            </a:pPr>
            <a:r>
              <a:rPr lang="en-US" sz="2400" dirty="0" smtClean="0">
                <a:latin typeface="Calibri" panose="020F0502020204030204" pitchFamily="34" charset="0"/>
              </a:rPr>
              <a:t>Tim Keller, Mike Loeffler, Mike Brokaw, CO Structural Engineering.</a:t>
            </a:r>
            <a:endParaRPr lang="en-US" sz="24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E3BC7D5A-FD19-4AAE-BCB9-DE57133F7A2C}" type="slidenum">
              <a:rPr lang="en-US" sz="1600" smtClean="0"/>
              <a:pPr/>
              <a:t>8</a:t>
            </a:fld>
            <a:endParaRPr lang="en-US" sz="1600" dirty="0"/>
          </a:p>
        </p:txBody>
      </p:sp>
    </p:spTree>
    <p:extLst>
      <p:ext uri="{BB962C8B-B14F-4D97-AF65-F5344CB8AC3E}">
        <p14:creationId xmlns:p14="http://schemas.microsoft.com/office/powerpoint/2010/main" val="17274013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1923824" y="2963466"/>
            <a:ext cx="6305776" cy="931069"/>
          </a:xfrm>
        </p:spPr>
        <p:txBody>
          <a:bodyPr>
            <a:normAutofit/>
          </a:bodyPr>
          <a:lstStyle/>
          <a:p>
            <a:pPr algn="ctr" eaLnBrk="1" hangingPunct="1">
              <a:defRPr/>
            </a:pPr>
            <a:r>
              <a:rPr lang="en-US" altLang="en-US" sz="4400" spc="-150" dirty="0" smtClean="0">
                <a:solidFill>
                  <a:schemeClr val="tx1"/>
                </a:solidFill>
                <a:latin typeface="Calibri" panose="020F0502020204030204" pitchFamily="34" charset="0"/>
                <a:cs typeface="Arial" pitchFamily="34" charset="0"/>
              </a:rPr>
              <a:t>4SR7 Process</a:t>
            </a:r>
            <a:endParaRPr lang="en-US" altLang="en-US" sz="4400" spc="-150" dirty="0">
              <a:solidFill>
                <a:schemeClr val="tx1"/>
              </a:solidFill>
              <a:latin typeface="Calibri" panose="020F0502020204030204" pitchFamily="34" charset="0"/>
              <a:cs typeface="Arial"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543288"/>
            <a:ext cx="1771425" cy="1771425"/>
          </a:xfrm>
          <a:prstGeom prst="rect">
            <a:avLst/>
          </a:prstGeom>
        </p:spPr>
      </p:pic>
    </p:spTree>
    <p:extLst>
      <p:ext uri="{BB962C8B-B14F-4D97-AF65-F5344CB8AC3E}">
        <p14:creationId xmlns:p14="http://schemas.microsoft.com/office/powerpoint/2010/main" val="19160995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GENSWF_MOVIE_LOOPED_PLAYBACK" val="1"/>
  <p:tag name="GENSWF_OUTPUT_FILE_NAME" val="PPP_SBUSC_TXT_3D_Graph_Increasing"/>
  <p:tag name="GENSWF_MOVIE_ONCLICK_URL" val="http://"/>
  <p:tag name="GENSWF_MOVIE_PRESENTATION_END_URL" val="http://"/>
</p:tagLst>
</file>

<file path=ppt/theme/theme1.xml><?xml version="1.0" encoding="utf-8"?>
<a:theme xmlns:a="http://schemas.openxmlformats.org/drawingml/2006/main" name="PPP_SABST_TXT_Vertex_Grid_Green">
  <a:themeElements>
    <a:clrScheme name="">
      <a:dk1>
        <a:srgbClr val="000000"/>
      </a:dk1>
      <a:lt1>
        <a:srgbClr val="B2B2B2"/>
      </a:lt1>
      <a:dk2>
        <a:srgbClr val="000000"/>
      </a:dk2>
      <a:lt2>
        <a:srgbClr val="B2B2B2"/>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P_SABST_TXT_Vertex_Grid_Gre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ABST_TXT_Vertex_Grid_Gree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P_SABST_TXT_Vertex_Grid_Gree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P_SABST_TXT_Vertex_Grid_Gree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P_SABST_TXT_Vertex_Grid_Gree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P_SABST_TXT_Vertex_Grid_Gree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P_SABST_TXT_Vertex_Grid_Gree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P_SABST_TXT_Vertex_Grid_Gree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P_SABST_TXT_Vertex_Grid_Gree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P_SABST_TXT_Vertex_Grid_Gree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P_SABST_TXT_Vertex_Grid_Gree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P_SABST_TXT_Vertex_Grid_Gree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PP_SABST_TXT_Vertex_Grid_Green 13">
        <a:dk1>
          <a:srgbClr val="000000"/>
        </a:dk1>
        <a:lt1>
          <a:srgbClr val="FFFFFF"/>
        </a:lt1>
        <a:dk2>
          <a:srgbClr val="660033"/>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ABST_TXT_Vertex_Grid_Green 14">
        <a:dk1>
          <a:srgbClr val="000000"/>
        </a:dk1>
        <a:lt1>
          <a:srgbClr val="FFFFFF"/>
        </a:lt1>
        <a:dk2>
          <a:srgbClr val="8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ABST_TXT_Vertex_Grid_Green 15">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ABST_TXT_Vertex_Grid_Green 16">
        <a:dk1>
          <a:srgbClr val="000000"/>
        </a:dk1>
        <a:lt1>
          <a:srgbClr val="B2B2B2"/>
        </a:lt1>
        <a:dk2>
          <a:srgbClr val="FFFFFF"/>
        </a:dk2>
        <a:lt2>
          <a:srgbClr val="B2B2B2"/>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85CC6A1A93C5B4C8CEC5EBCC20591CC" ma:contentTypeVersion="9" ma:contentTypeDescription="Create a new document." ma:contentTypeScope="" ma:versionID="892b2961cd3c359fef19e71f10bd85c1">
  <xsd:schema xmlns:xsd="http://www.w3.org/2001/XMLSchema" xmlns:xs="http://www.w3.org/2001/XMLSchema" xmlns:p="http://schemas.microsoft.com/office/2006/metadata/properties" xmlns:ns1="http://schemas.microsoft.com/sharepoint/v3" targetNamespace="http://schemas.microsoft.com/office/2006/metadata/properties" ma:root="true" ma:fieldsID="7d2616bf7d8aa12e56c5422593f462b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536F4E3-3FD4-4399-8D19-7ED9552F900E}"/>
</file>

<file path=customXml/itemProps2.xml><?xml version="1.0" encoding="utf-8"?>
<ds:datastoreItem xmlns:ds="http://schemas.openxmlformats.org/officeDocument/2006/customXml" ds:itemID="{6FEE6AF7-5645-42AC-BC02-343D301690B4}"/>
</file>

<file path=customXml/itemProps3.xml><?xml version="1.0" encoding="utf-8"?>
<ds:datastoreItem xmlns:ds="http://schemas.openxmlformats.org/officeDocument/2006/customXml" ds:itemID="{6F8F7E22-A190-4E74-8B47-0034ECB56AC1}"/>
</file>

<file path=docProps/app.xml><?xml version="1.0" encoding="utf-8"?>
<Properties xmlns="http://schemas.openxmlformats.org/officeDocument/2006/extended-properties" xmlns:vt="http://schemas.openxmlformats.org/officeDocument/2006/docPropsVTypes">
  <Template>PPP_SABST_TXT_LightMotion_Red</Template>
  <TotalTime>8597</TotalTime>
  <Words>944</Words>
  <Application>Microsoft Office PowerPoint</Application>
  <PresentationFormat>On-screen Show (4:3)</PresentationFormat>
  <Paragraphs>131</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Courier New</vt:lpstr>
      <vt:lpstr>Rockwell</vt:lpstr>
      <vt:lpstr>Symbol</vt:lpstr>
      <vt:lpstr>Times New Roman</vt:lpstr>
      <vt:lpstr>Tw Cen MT</vt:lpstr>
      <vt:lpstr>Wingdings</vt:lpstr>
      <vt:lpstr>PPP_SABST_TXT_Vertex_Grid_Green</vt:lpstr>
      <vt:lpstr>4SR7 Emergency Bridge Repair Program Overview</vt:lpstr>
      <vt:lpstr>Overview</vt:lpstr>
      <vt:lpstr>Program Overview</vt:lpstr>
      <vt:lpstr>4SR7 Program Overview</vt:lpstr>
      <vt:lpstr>Eligible Costs</vt:lpstr>
      <vt:lpstr> Eligible 4SR7 Costs </vt:lpstr>
      <vt:lpstr>Program Points of Contact</vt:lpstr>
      <vt:lpstr>4SR7 Points of Contact</vt:lpstr>
      <vt:lpstr>4SR7 Process</vt:lpstr>
      <vt:lpstr>4SR7 Process</vt:lpstr>
      <vt:lpstr>4SR7 Process</vt:lpstr>
      <vt:lpstr>4SR7 Process</vt:lpstr>
      <vt:lpstr>Establishing Accounts Receivable</vt:lpstr>
      <vt:lpstr>Establish Accounts Receivable</vt:lpstr>
      <vt:lpstr>Establish Accounts Receivable</vt:lpstr>
      <vt:lpstr>4SR7 Funded Bridge Hits</vt:lpstr>
      <vt:lpstr>Funded 4SR7 Bridge Hits</vt:lpstr>
      <vt:lpstr>PowerPoint Presentation</vt:lpstr>
    </vt:vector>
  </TitlesOfParts>
  <Company>PresentationPro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PresentationPro</dc:creator>
  <cp:keywords>PowerPoint Templates</cp:keywords>
  <dc:description>presentation templates and backgrounds for Microsoft PowerPoint</dc:description>
  <cp:lastModifiedBy>Suzanne Pettet</cp:lastModifiedBy>
  <cp:revision>344</cp:revision>
  <cp:lastPrinted>2017-11-07T13:29:10Z</cp:lastPrinted>
  <dcterms:created xsi:type="dcterms:W3CDTF">2004-02-11T14:41:34Z</dcterms:created>
  <dcterms:modified xsi:type="dcterms:W3CDTF">2017-11-13T13:36:25Z</dcterms:modified>
  <cp:category>PowerPoint Templates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0x010100885CC6A1A93C5B4C8CEC5EBCC20591CC</vt:lpwstr>
  </property>
</Properties>
</file>